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56" r:id="rId2"/>
    <p:sldId id="507" r:id="rId3"/>
    <p:sldId id="480" r:id="rId4"/>
    <p:sldId id="279" r:id="rId5"/>
    <p:sldId id="477" r:id="rId6"/>
    <p:sldId id="478" r:id="rId7"/>
    <p:sldId id="261" r:id="rId8"/>
    <p:sldId id="1352" r:id="rId9"/>
    <p:sldId id="1353" r:id="rId10"/>
    <p:sldId id="1354" r:id="rId11"/>
    <p:sldId id="1355" r:id="rId12"/>
    <p:sldId id="633" r:id="rId13"/>
    <p:sldId id="1277" r:id="rId14"/>
    <p:sldId id="1364" r:id="rId15"/>
    <p:sldId id="1367" r:id="rId16"/>
    <p:sldId id="1356" r:id="rId17"/>
    <p:sldId id="1357" r:id="rId18"/>
    <p:sldId id="1358" r:id="rId19"/>
    <p:sldId id="1359" r:id="rId20"/>
    <p:sldId id="1360" r:id="rId21"/>
    <p:sldId id="1361" r:id="rId22"/>
    <p:sldId id="1362" r:id="rId23"/>
    <p:sldId id="1363" r:id="rId24"/>
    <p:sldId id="1365" r:id="rId25"/>
    <p:sldId id="1366" r:id="rId26"/>
    <p:sldId id="2277" r:id="rId27"/>
    <p:sldId id="2278" r:id="rId28"/>
    <p:sldId id="2279" r:id="rId29"/>
    <p:sldId id="2257" r:id="rId30"/>
    <p:sldId id="2269" r:id="rId31"/>
    <p:sldId id="2270" r:id="rId32"/>
    <p:sldId id="2272" r:id="rId33"/>
    <p:sldId id="2271" r:id="rId34"/>
    <p:sldId id="2273" r:id="rId35"/>
    <p:sldId id="2274" r:id="rId36"/>
    <p:sldId id="2275" r:id="rId37"/>
    <p:sldId id="2276" r:id="rId38"/>
    <p:sldId id="1272" r:id="rId39"/>
    <p:sldId id="1278" r:id="rId4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942092"/>
    <a:srgbClr val="D4FEC1"/>
    <a:srgbClr val="00A3F0"/>
    <a:srgbClr val="FFFDC7"/>
    <a:srgbClr val="EFD3DC"/>
    <a:srgbClr val="7EFF00"/>
    <a:srgbClr val="FFFC00"/>
    <a:srgbClr val="FAFA07"/>
    <a:srgbClr val="521B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130"/>
    <p:restoredTop sz="93807"/>
  </p:normalViewPr>
  <p:slideViewPr>
    <p:cSldViewPr snapToGrid="0" snapToObjects="1">
      <p:cViewPr varScale="1">
        <p:scale>
          <a:sx n="46" d="100"/>
          <a:sy n="46" d="100"/>
        </p:scale>
        <p:origin x="51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0C015-2794-084C-9044-2423C35B4C3B}" type="datetimeFigureOut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32C42-77E0-224C-AD39-C79EE8867B4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18141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E8EEEEC3-5EBD-4FFA-AA5A-F3DBD5040435}" type="slidenum">
              <a:rPr kumimoji="0" lang="zh-TW" altLang="en-US" smtClean="0">
                <a:cs typeface="Arial Unicode MS" pitchFamily="34" charset="-120"/>
              </a:rPr>
              <a:pPr eaLnBrk="1" hangingPunct="1">
                <a:spcBef>
                  <a:spcPct val="0"/>
                </a:spcBef>
                <a:defRPr/>
              </a:pPr>
              <a:t>2</a:t>
            </a:fld>
            <a:endParaRPr kumimoji="0" lang="en-US" altLang="zh-TW">
              <a:cs typeface="Arial Unicode MS" pitchFamily="34" charset="-12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916FD4C-0927-45F4-BC49-3B4229C7AC1D}" type="slidenum">
              <a:rPr lang="en-US" altLang="zh-TW" smtClean="0">
                <a:latin typeface="Times New Roman" pitchFamily="18" charset="0"/>
                <a:ea typeface="標楷體" pitchFamily="65" charset="-120"/>
                <a:cs typeface="Arial Unicode MS" pitchFamily="34" charset="-120"/>
              </a:rPr>
              <a:pPr eaLnBrk="1" hangingPunct="1">
                <a:spcBef>
                  <a:spcPct val="0"/>
                </a:spcBef>
              </a:pPr>
              <a:t>14</a:t>
            </a:fld>
            <a:endParaRPr lang="en-US" altLang="zh-TW">
              <a:latin typeface="Times New Roman" pitchFamily="18" charset="0"/>
              <a:ea typeface="標楷體" pitchFamily="65" charset="-120"/>
              <a:cs typeface="Arial Unicode MS" pitchFamily="34" charset="-12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9330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16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7815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17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79070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18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42763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19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71868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20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93379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21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25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22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61614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23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35597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24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4979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AC6B1205-1F1C-42D8-A4CA-4626FB7A8297}" type="slidenum">
              <a:rPr kumimoji="0" lang="zh-TW" altLang="en-US" smtClean="0">
                <a:cs typeface="Arial Unicode MS" pitchFamily="34" charset="-120"/>
              </a:rPr>
              <a:pPr eaLnBrk="1" hangingPunct="1">
                <a:spcBef>
                  <a:spcPct val="0"/>
                </a:spcBef>
                <a:defRPr/>
              </a:pPr>
              <a:t>4</a:t>
            </a:fld>
            <a:endParaRPr kumimoji="0" lang="en-US" altLang="zh-TW">
              <a:cs typeface="Arial Unicode MS" pitchFamily="34" charset="-12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25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35361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916FD4C-0927-45F4-BC49-3B4229C7AC1D}" type="slidenum">
              <a:rPr lang="en-US" altLang="zh-TW" smtClean="0">
                <a:latin typeface="Times New Roman" pitchFamily="18" charset="0"/>
                <a:ea typeface="標楷體" pitchFamily="65" charset="-120"/>
                <a:cs typeface="Arial Unicode MS" pitchFamily="34" charset="-120"/>
              </a:rPr>
              <a:pPr eaLnBrk="1" hangingPunct="1">
                <a:spcBef>
                  <a:spcPct val="0"/>
                </a:spcBef>
              </a:pPr>
              <a:t>27</a:t>
            </a:fld>
            <a:endParaRPr lang="en-US" altLang="zh-TW">
              <a:latin typeface="Times New Roman" pitchFamily="18" charset="0"/>
              <a:ea typeface="標楷體" pitchFamily="65" charset="-120"/>
              <a:cs typeface="Arial Unicode MS" pitchFamily="34" charset="-12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7298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B640A-E9DB-C8AE-BCD7-848D4B2CE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A082462B-C8E5-59F1-DBCF-46D5F3EBDC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916FD4C-0927-45F4-BC49-3B4229C7AC1D}" type="slidenum">
              <a:rPr lang="en-US" altLang="zh-TW" smtClean="0">
                <a:latin typeface="Times New Roman" pitchFamily="18" charset="0"/>
                <a:ea typeface="標楷體" pitchFamily="65" charset="-120"/>
                <a:cs typeface="Arial Unicode MS" pitchFamily="34" charset="-120"/>
              </a:rPr>
              <a:pPr eaLnBrk="1" hangingPunct="1">
                <a:spcBef>
                  <a:spcPct val="0"/>
                </a:spcBef>
              </a:pPr>
              <a:t>28</a:t>
            </a:fld>
            <a:endParaRPr lang="en-US" altLang="zh-TW">
              <a:latin typeface="Times New Roman" pitchFamily="18" charset="0"/>
              <a:ea typeface="標楷體" pitchFamily="65" charset="-120"/>
              <a:cs typeface="Arial Unicode MS" pitchFamily="34" charset="-120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DB74C248-37BA-D1A0-64B8-A48042322A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2077F660-CC3A-FF76-04E8-30715CA399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9844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30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19334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31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83422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32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55743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33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72406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34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18716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35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43014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36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5427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5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20691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37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35734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916FD4C-0927-45F4-BC49-3B4229C7AC1D}" type="slidenum">
              <a:rPr lang="en-US" altLang="zh-TW" smtClean="0">
                <a:latin typeface="Times New Roman" pitchFamily="18" charset="0"/>
                <a:ea typeface="標楷體" pitchFamily="65" charset="-120"/>
                <a:cs typeface="Arial Unicode MS" pitchFamily="34" charset="-120"/>
              </a:rPr>
              <a:pPr eaLnBrk="1" hangingPunct="1">
                <a:spcBef>
                  <a:spcPct val="0"/>
                </a:spcBef>
              </a:pPr>
              <a:t>39</a:t>
            </a:fld>
            <a:endParaRPr lang="en-US" altLang="zh-TW">
              <a:latin typeface="Times New Roman" pitchFamily="18" charset="0"/>
              <a:ea typeface="標楷體" pitchFamily="65" charset="-120"/>
              <a:cs typeface="Arial Unicode MS" pitchFamily="34" charset="-12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620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6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2363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7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AC6B1205-1F1C-42D8-A4CA-4626FB7A8297}" type="slidenum">
              <a:rPr kumimoji="0" lang="zh-TW" altLang="en-US" smtClean="0">
                <a:cs typeface="Arial Unicode MS" pitchFamily="34" charset="-120"/>
              </a:rPr>
              <a:pPr eaLnBrk="1" hangingPunct="1">
                <a:spcBef>
                  <a:spcPct val="0"/>
                </a:spcBef>
                <a:defRPr/>
              </a:pPr>
              <a:t>9</a:t>
            </a:fld>
            <a:endParaRPr kumimoji="0" lang="en-US" altLang="zh-TW">
              <a:cs typeface="Arial Unicode MS" pitchFamily="34" charset="-12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7021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10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6588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11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6966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916FD4C-0927-45F4-BC49-3B4229C7AC1D}" type="slidenum">
              <a:rPr lang="en-US" altLang="zh-TW" smtClean="0">
                <a:latin typeface="Times New Roman" pitchFamily="18" charset="0"/>
                <a:ea typeface="標楷體" pitchFamily="65" charset="-120"/>
                <a:cs typeface="Arial Unicode MS" pitchFamily="34" charset="-120"/>
              </a:rPr>
              <a:pPr eaLnBrk="1" hangingPunct="1">
                <a:spcBef>
                  <a:spcPct val="0"/>
                </a:spcBef>
              </a:pPr>
              <a:t>13</a:t>
            </a:fld>
            <a:endParaRPr lang="en-US" altLang="zh-TW">
              <a:latin typeface="Times New Roman" pitchFamily="18" charset="0"/>
              <a:ea typeface="標楷體" pitchFamily="65" charset="-120"/>
              <a:cs typeface="Arial Unicode MS" pitchFamily="34" charset="-12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525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B5EDDE-0070-2C46-BAF2-76A3B611F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0237046-576F-CC44-AE7C-ECB3FA7AB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9747D4-CE42-DE4C-AC61-B8606B80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1562-4515-2D48-8440-4B0E53EA7349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54A402-93AE-A049-8731-0630B07C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34D6542-C7D6-7E4A-90F7-21FFD569E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pic>
        <p:nvPicPr>
          <p:cNvPr id="7" name="图片 1">
            <a:extLst>
              <a:ext uri="{FF2B5EF4-FFF2-40B4-BE49-F238E27FC236}">
                <a16:creationId xmlns:a16="http://schemas.microsoft.com/office/drawing/2014/main" id="{A2E03ECD-E3BA-364C-BBE5-D740BAD5E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8" name="图片 2">
            <a:extLst>
              <a:ext uri="{FF2B5EF4-FFF2-40B4-BE49-F238E27FC236}">
                <a16:creationId xmlns:a16="http://schemas.microsoft.com/office/drawing/2014/main" id="{8E555FC9-8F0D-BB47-8624-D17598D1FE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8" r="65980"/>
          <a:stretch/>
        </p:blipFill>
        <p:spPr>
          <a:xfrm>
            <a:off x="0" y="2577874"/>
            <a:ext cx="4147794" cy="4280125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81B67185-B9CE-9E4A-9CA1-2FEA2D7D781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802" y="4279769"/>
            <a:ext cx="3318069" cy="251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672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39C1CA6-CF79-CD44-ACAA-AE5531BB5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87E3-9CEE-884B-A8DC-FFD56E87438C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7A5EEB9-524F-8A4A-8C06-199AC9BE8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5150C2B-3068-0F4D-BBE2-D11B65493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65216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31D049-6225-9643-832A-869F43499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8E3C60E-52CD-804C-AE99-7E71E8D7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A81EC0A-B4FB-4D4D-892A-52516D189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1723756-18E7-0D4F-9624-0AC782192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7BC90-A7AF-E341-820F-1D6D8A9434E7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46A871C-927D-804D-939A-38073BAA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3002891-8BC8-9042-A516-0EEE7C3CA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82750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4B90E2-3530-7542-86F8-BEEAF41DA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A8A5E67-DF04-6A42-B44A-AF2F61FE6C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0F64E1E-C35B-0B45-B76C-3CA0AD095A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B4656-8CB6-C344-8028-69779542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36A63-8D1F-5C4D-8BAD-48E08B539964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B736F94-13F0-5F41-A12A-71CA3DA98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CB58D59-AF48-0943-8D8B-2BFC371FD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20168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A320AF-9CBD-B94C-A679-09D60C6AB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2669F13-FC0A-8F4B-BB81-F7508D1F4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3FA9985-DEF2-D84A-9B55-4CB9FD97C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325E5-AE54-3C48-819C-967BD8867769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F5D4E7-EE92-CE47-9591-3A422721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16EA908-E031-D042-873C-E6B1F441B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33584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822906F-AA30-B246-9F2D-A60ED2D609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EBA91B3-8200-C74B-A5D3-E8760FF0B9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7B52C8-6C19-9E4A-90C1-A670D0C0B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F97CD-FA07-EF45-83C8-34ABA61401AA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5883F2B-A2DF-4247-98B9-6FD668E05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75CDA84-F032-7946-A57D-8E8563D25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54823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淡雅绿清爽PPT背景图片">
            <a:extLst>
              <a:ext uri="{FF2B5EF4-FFF2-40B4-BE49-F238E27FC236}">
                <a16:creationId xmlns:a16="http://schemas.microsoft.com/office/drawing/2014/main" id="{42BE8D29-0A62-5DAD-E08B-67FCEDB7478D}"/>
              </a:ext>
            </a:extLst>
          </p:cNvPr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" y="0"/>
            <a:ext cx="12189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AB5EDDE-0070-2C46-BAF2-76A3B611F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48409"/>
            <a:ext cx="9528313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0237046-576F-CC44-AE7C-ECB3FA7AB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9747D4-CE42-DE4C-AC61-B8606B80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1562-4515-2D48-8440-4B0E53EA7349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54A402-93AE-A049-8731-0630B07C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34D6542-C7D6-7E4A-90F7-21FFD569E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pic>
        <p:nvPicPr>
          <p:cNvPr id="8" name="图片 2">
            <a:extLst>
              <a:ext uri="{FF2B5EF4-FFF2-40B4-BE49-F238E27FC236}">
                <a16:creationId xmlns:a16="http://schemas.microsoft.com/office/drawing/2014/main" id="{8E555FC9-8F0D-BB47-8624-D17598D1FE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8" r="65980"/>
          <a:stretch/>
        </p:blipFill>
        <p:spPr>
          <a:xfrm>
            <a:off x="0" y="2577874"/>
            <a:ext cx="4147794" cy="4280125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81B67185-B9CE-9E4A-9CA1-2FEA2D7D781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802" y="4279769"/>
            <a:ext cx="3318069" cy="251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387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B5EDDE-0070-2C46-BAF2-76A3B611F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0237046-576F-CC44-AE7C-ECB3FA7AB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9747D4-CE42-DE4C-AC61-B8606B80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3D0D4-2F1A-E648-86DD-548716971CC8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54A402-93AE-A049-8731-0630B07C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34D6542-C7D6-7E4A-90F7-21FFD569E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pic>
        <p:nvPicPr>
          <p:cNvPr id="7" name="图片 1">
            <a:extLst>
              <a:ext uri="{FF2B5EF4-FFF2-40B4-BE49-F238E27FC236}">
                <a16:creationId xmlns:a16="http://schemas.microsoft.com/office/drawing/2014/main" id="{A2E03ECD-E3BA-364C-BBE5-D740BAD5E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211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4A8249-BAC7-384F-8EEC-E70F6E908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648" y="306961"/>
            <a:ext cx="8738091" cy="894626"/>
          </a:xfrm>
        </p:spPr>
        <p:txBody>
          <a:bodyPr>
            <a:normAutofit/>
          </a:bodyPr>
          <a:lstStyle>
            <a:lvl1pPr>
              <a:defRPr sz="3600">
                <a:solidFill>
                  <a:srgbClr val="521B93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FAE4E82-F8F6-A840-B2D3-FA6CBFC18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6335"/>
            <a:ext cx="10515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384F5CC-EB8F-D142-998C-914E614BB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7F65B-5BCF-0E49-A243-11353CFBCF22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F1746B-CBD5-AA4E-AD04-E13761FC1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A803DFB-4078-3F4F-9CB1-15B74750C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6333"/>
            <a:ext cx="2743200" cy="365125"/>
          </a:xfrm>
        </p:spPr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 dirty="0"/>
          </a:p>
        </p:txBody>
      </p:sp>
      <p:grpSp>
        <p:nvGrpSpPr>
          <p:cNvPr id="7" name="组合 1">
            <a:extLst>
              <a:ext uri="{FF2B5EF4-FFF2-40B4-BE49-F238E27FC236}">
                <a16:creationId xmlns:a16="http://schemas.microsoft.com/office/drawing/2014/main" id="{CF2D8954-D8EB-A944-864D-011F876BCC05}"/>
              </a:ext>
            </a:extLst>
          </p:cNvPr>
          <p:cNvGrpSpPr/>
          <p:nvPr userDrawn="1"/>
        </p:nvGrpSpPr>
        <p:grpSpPr>
          <a:xfrm>
            <a:off x="838200" y="416518"/>
            <a:ext cx="529037" cy="529037"/>
            <a:chOff x="327153" y="318911"/>
            <a:chExt cx="529037" cy="529037"/>
          </a:xfrm>
        </p:grpSpPr>
        <p:sp>
          <p:nvSpPr>
            <p:cNvPr id="8" name="圆角矩形 2">
              <a:extLst>
                <a:ext uri="{FF2B5EF4-FFF2-40B4-BE49-F238E27FC236}">
                  <a16:creationId xmlns:a16="http://schemas.microsoft.com/office/drawing/2014/main" id="{E41E850F-2425-3F47-A601-0CDA3EE791E2}"/>
                </a:ext>
              </a:extLst>
            </p:cNvPr>
            <p:cNvSpPr/>
            <p:nvPr/>
          </p:nvSpPr>
          <p:spPr>
            <a:xfrm rot="18926425">
              <a:off x="327153" y="318911"/>
              <a:ext cx="529037" cy="529037"/>
            </a:xfrm>
            <a:prstGeom prst="roundRect">
              <a:avLst/>
            </a:prstGeom>
            <a:solidFill>
              <a:srgbClr val="521B93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" name="MH_Other_2">
              <a:extLst>
                <a:ext uri="{FF2B5EF4-FFF2-40B4-BE49-F238E27FC236}">
                  <a16:creationId xmlns:a16="http://schemas.microsoft.com/office/drawing/2014/main" id="{06E01627-7FE4-1F4A-B388-6719EC7F3C3A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440450" y="441196"/>
              <a:ext cx="302442" cy="284465"/>
            </a:xfrm>
            <a:custGeom>
              <a:avLst/>
              <a:gdLst>
                <a:gd name="T0" fmla="*/ 373604 w 1361803"/>
                <a:gd name="T1" fmla="*/ 882437 h 1281345"/>
                <a:gd name="T2" fmla="*/ 476200 w 1361803"/>
                <a:gd name="T3" fmla="*/ 923828 h 1281345"/>
                <a:gd name="T4" fmla="*/ 554139 w 1361803"/>
                <a:gd name="T5" fmla="*/ 940808 h 1281345"/>
                <a:gd name="T6" fmla="*/ 528484 w 1361803"/>
                <a:gd name="T7" fmla="*/ 1017215 h 1281345"/>
                <a:gd name="T8" fmla="*/ 460417 w 1361803"/>
                <a:gd name="T9" fmla="*/ 1039501 h 1281345"/>
                <a:gd name="T10" fmla="*/ 352881 w 1361803"/>
                <a:gd name="T11" fmla="*/ 976886 h 1281345"/>
                <a:gd name="T12" fmla="*/ 286785 w 1361803"/>
                <a:gd name="T13" fmla="*/ 1049049 h 1281345"/>
                <a:gd name="T14" fmla="*/ 312434 w 1361803"/>
                <a:gd name="T15" fmla="*/ 885625 h 1281345"/>
                <a:gd name="T16" fmla="*/ 274750 w 1361803"/>
                <a:gd name="T17" fmla="*/ 686240 h 1281345"/>
                <a:gd name="T18" fmla="*/ 665920 w 1361803"/>
                <a:gd name="T19" fmla="*/ 686240 h 1281345"/>
                <a:gd name="T20" fmla="*/ 633318 w 1361803"/>
                <a:gd name="T21" fmla="*/ 771039 h 1281345"/>
                <a:gd name="T22" fmla="*/ 270797 w 1361803"/>
                <a:gd name="T23" fmla="*/ 776338 h 1281345"/>
                <a:gd name="T24" fmla="*/ 255979 w 1361803"/>
                <a:gd name="T25" fmla="*/ 705323 h 1281345"/>
                <a:gd name="T26" fmla="*/ 278558 w 1361803"/>
                <a:gd name="T27" fmla="*/ 503808 h 1281345"/>
                <a:gd name="T28" fmla="*/ 746925 w 1361803"/>
                <a:gd name="T29" fmla="*/ 503808 h 1281345"/>
                <a:gd name="T30" fmla="*/ 766688 w 1361803"/>
                <a:gd name="T31" fmla="*/ 555844 h 1281345"/>
                <a:gd name="T32" fmla="*/ 279544 w 1361803"/>
                <a:gd name="T33" fmla="*/ 593008 h 1281345"/>
                <a:gd name="T34" fmla="*/ 256813 w 1361803"/>
                <a:gd name="T35" fmla="*/ 527172 h 1281345"/>
                <a:gd name="T36" fmla="*/ 944591 w 1361803"/>
                <a:gd name="T37" fmla="*/ 452716 h 1281345"/>
                <a:gd name="T38" fmla="*/ 1023588 w 1361803"/>
                <a:gd name="T39" fmla="*/ 643756 h 1281345"/>
                <a:gd name="T40" fmla="*/ 636495 w 1361803"/>
                <a:gd name="T41" fmla="*/ 1040700 h 1281345"/>
                <a:gd name="T42" fmla="*/ 601932 w 1361803"/>
                <a:gd name="T43" fmla="*/ 1010980 h 1281345"/>
                <a:gd name="T44" fmla="*/ 940644 w 1361803"/>
                <a:gd name="T45" fmla="*/ 460140 h 1281345"/>
                <a:gd name="T46" fmla="*/ 1339566 w 1361803"/>
                <a:gd name="T47" fmla="*/ 322482 h 1281345"/>
                <a:gd name="T48" fmla="*/ 1356355 w 1361803"/>
                <a:gd name="T49" fmla="*/ 373372 h 1281345"/>
                <a:gd name="T50" fmla="*/ 1136163 w 1361803"/>
                <a:gd name="T51" fmla="*/ 663855 h 1281345"/>
                <a:gd name="T52" fmla="*/ 1082839 w 1361803"/>
                <a:gd name="T53" fmla="*/ 676580 h 1281345"/>
                <a:gd name="T54" fmla="*/ 1123322 w 1361803"/>
                <a:gd name="T55" fmla="*/ 596008 h 1281345"/>
                <a:gd name="T56" fmla="*/ 1312908 w 1361803"/>
                <a:gd name="T57" fmla="*/ 334145 h 1281345"/>
                <a:gd name="T58" fmla="*/ 526769 w 1361803"/>
                <a:gd name="T59" fmla="*/ 229043 h 1281345"/>
                <a:gd name="T60" fmla="*/ 766688 w 1361803"/>
                <a:gd name="T61" fmla="*/ 244970 h 1281345"/>
                <a:gd name="T62" fmla="*/ 749907 w 1361803"/>
                <a:gd name="T63" fmla="*/ 318243 h 1281345"/>
                <a:gd name="T64" fmla="*/ 529735 w 1361803"/>
                <a:gd name="T65" fmla="*/ 318243 h 1281345"/>
                <a:gd name="T66" fmla="*/ 511959 w 1361803"/>
                <a:gd name="T67" fmla="*/ 246034 h 1281345"/>
                <a:gd name="T68" fmla="*/ 1245419 w 1361803"/>
                <a:gd name="T69" fmla="*/ 137724 h 1281345"/>
                <a:gd name="T70" fmla="*/ 1309122 w 1361803"/>
                <a:gd name="T71" fmla="*/ 239622 h 1281345"/>
                <a:gd name="T72" fmla="*/ 1116528 w 1361803"/>
                <a:gd name="T73" fmla="*/ 531150 h 1281345"/>
                <a:gd name="T74" fmla="*/ 998003 w 1361803"/>
                <a:gd name="T75" fmla="*/ 384860 h 1281345"/>
                <a:gd name="T76" fmla="*/ 1207394 w 1361803"/>
                <a:gd name="T77" fmla="*/ 148457 h 1281345"/>
                <a:gd name="T78" fmla="*/ 327005 w 1361803"/>
                <a:gd name="T79" fmla="*/ 0 h 1281345"/>
                <a:gd name="T80" fmla="*/ 1023501 w 1361803"/>
                <a:gd name="T81" fmla="*/ 136834 h 1281345"/>
                <a:gd name="T82" fmla="*/ 1015602 w 1361803"/>
                <a:gd name="T83" fmla="*/ 237608 h 1281345"/>
                <a:gd name="T84" fmla="*/ 909891 w 1361803"/>
                <a:gd name="T85" fmla="*/ 379745 h 1281345"/>
                <a:gd name="T86" fmla="*/ 897047 w 1361803"/>
                <a:gd name="T87" fmla="*/ 313980 h 1281345"/>
                <a:gd name="T88" fmla="*/ 872348 w 1361803"/>
                <a:gd name="T89" fmla="*/ 135772 h 1281345"/>
                <a:gd name="T90" fmla="*/ 382329 w 1361803"/>
                <a:gd name="T91" fmla="*/ 135772 h 1281345"/>
                <a:gd name="T92" fmla="*/ 382329 w 1361803"/>
                <a:gd name="T93" fmla="*/ 313980 h 1281345"/>
                <a:gd name="T94" fmla="*/ 143255 w 1361803"/>
                <a:gd name="T95" fmla="*/ 409444 h 1281345"/>
                <a:gd name="T96" fmla="*/ 126454 w 1361803"/>
                <a:gd name="T97" fmla="*/ 428538 h 1281345"/>
                <a:gd name="T98" fmla="*/ 151153 w 1361803"/>
                <a:gd name="T99" fmla="*/ 1143476 h 1281345"/>
                <a:gd name="T100" fmla="*/ 897047 w 1361803"/>
                <a:gd name="T101" fmla="*/ 1115897 h 1281345"/>
                <a:gd name="T102" fmla="*/ 902973 w 1361803"/>
                <a:gd name="T103" fmla="*/ 902690 h 1281345"/>
                <a:gd name="T104" fmla="*/ 1022515 w 1361803"/>
                <a:gd name="T105" fmla="*/ 767972 h 1281345"/>
                <a:gd name="T106" fmla="*/ 1023501 w 1361803"/>
                <a:gd name="T107" fmla="*/ 1133931 h 1281345"/>
                <a:gd name="T108" fmla="*/ 131394 w 1361803"/>
                <a:gd name="T109" fmla="*/ 1279248 h 1281345"/>
                <a:gd name="T110" fmla="*/ 0 w 1361803"/>
                <a:gd name="T111" fmla="*/ 335193 h 1281345"/>
                <a:gd name="T112" fmla="*/ 261801 w 1361803"/>
                <a:gd name="T113" fmla="*/ 28642 h 128134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361803" h="1281345">
                  <a:moveTo>
                    <a:pt x="340187" y="867542"/>
                  </a:moveTo>
                  <a:cubicBezTo>
                    <a:pt x="351512" y="867144"/>
                    <a:pt x="363575" y="872724"/>
                    <a:pt x="372930" y="883885"/>
                  </a:cubicBezTo>
                  <a:cubicBezTo>
                    <a:pt x="394595" y="907270"/>
                    <a:pt x="415275" y="931718"/>
                    <a:pt x="436940" y="957229"/>
                  </a:cubicBezTo>
                  <a:cubicBezTo>
                    <a:pt x="449742" y="946599"/>
                    <a:pt x="462543" y="935970"/>
                    <a:pt x="475345" y="925340"/>
                  </a:cubicBezTo>
                  <a:cubicBezTo>
                    <a:pt x="492086" y="911522"/>
                    <a:pt x="506857" y="910459"/>
                    <a:pt x="525568" y="923214"/>
                  </a:cubicBezTo>
                  <a:cubicBezTo>
                    <a:pt x="535415" y="929592"/>
                    <a:pt x="544278" y="935970"/>
                    <a:pt x="553141" y="942347"/>
                  </a:cubicBezTo>
                  <a:cubicBezTo>
                    <a:pt x="545263" y="967858"/>
                    <a:pt x="538370" y="993369"/>
                    <a:pt x="530492" y="1018880"/>
                  </a:cubicBezTo>
                  <a:cubicBezTo>
                    <a:pt x="528522" y="1018880"/>
                    <a:pt x="528522" y="1018880"/>
                    <a:pt x="527537" y="1018880"/>
                  </a:cubicBezTo>
                  <a:cubicBezTo>
                    <a:pt x="509812" y="1000810"/>
                    <a:pt x="494056" y="1007187"/>
                    <a:pt x="479284" y="1024195"/>
                  </a:cubicBezTo>
                  <a:cubicBezTo>
                    <a:pt x="473376" y="1030572"/>
                    <a:pt x="466482" y="1035887"/>
                    <a:pt x="459589" y="1041202"/>
                  </a:cubicBezTo>
                  <a:cubicBezTo>
                    <a:pt x="438909" y="1058209"/>
                    <a:pt x="420199" y="1056083"/>
                    <a:pt x="402473" y="1035887"/>
                  </a:cubicBezTo>
                  <a:cubicBezTo>
                    <a:pt x="385732" y="1017817"/>
                    <a:pt x="369976" y="998684"/>
                    <a:pt x="352251" y="978488"/>
                  </a:cubicBezTo>
                  <a:cubicBezTo>
                    <a:pt x="343388" y="995495"/>
                    <a:pt x="335510" y="1012502"/>
                    <a:pt x="327632" y="1028446"/>
                  </a:cubicBezTo>
                  <a:cubicBezTo>
                    <a:pt x="318769" y="1046517"/>
                    <a:pt x="303013" y="1053957"/>
                    <a:pt x="286272" y="1050768"/>
                  </a:cubicBezTo>
                  <a:cubicBezTo>
                    <a:pt x="262638" y="1046517"/>
                    <a:pt x="248851" y="1019943"/>
                    <a:pt x="259683" y="995495"/>
                  </a:cubicBezTo>
                  <a:cubicBezTo>
                    <a:pt x="276424" y="959355"/>
                    <a:pt x="293165" y="922151"/>
                    <a:pt x="311876" y="887074"/>
                  </a:cubicBezTo>
                  <a:cubicBezTo>
                    <a:pt x="318276" y="874318"/>
                    <a:pt x="328863" y="867941"/>
                    <a:pt x="340187" y="867542"/>
                  </a:cubicBezTo>
                  <a:close/>
                  <a:moveTo>
                    <a:pt x="274255" y="687365"/>
                  </a:moveTo>
                  <a:cubicBezTo>
                    <a:pt x="330459" y="687365"/>
                    <a:pt x="386662" y="687365"/>
                    <a:pt x="442866" y="687365"/>
                  </a:cubicBezTo>
                  <a:cubicBezTo>
                    <a:pt x="516819" y="687365"/>
                    <a:pt x="590771" y="687365"/>
                    <a:pt x="664723" y="687365"/>
                  </a:cubicBezTo>
                  <a:cubicBezTo>
                    <a:pt x="670640" y="687365"/>
                    <a:pt x="675570" y="687365"/>
                    <a:pt x="684444" y="687365"/>
                  </a:cubicBezTo>
                  <a:cubicBezTo>
                    <a:pt x="666695" y="718154"/>
                    <a:pt x="649933" y="745757"/>
                    <a:pt x="632184" y="772299"/>
                  </a:cubicBezTo>
                  <a:cubicBezTo>
                    <a:pt x="630212" y="775484"/>
                    <a:pt x="625282" y="776545"/>
                    <a:pt x="621338" y="776545"/>
                  </a:cubicBezTo>
                  <a:cubicBezTo>
                    <a:pt x="504000" y="777607"/>
                    <a:pt x="387648" y="776545"/>
                    <a:pt x="270311" y="777607"/>
                  </a:cubicBezTo>
                  <a:cubicBezTo>
                    <a:pt x="259464" y="777607"/>
                    <a:pt x="255520" y="772299"/>
                    <a:pt x="256506" y="760620"/>
                  </a:cubicBezTo>
                  <a:cubicBezTo>
                    <a:pt x="256506" y="742572"/>
                    <a:pt x="256506" y="724524"/>
                    <a:pt x="255520" y="706475"/>
                  </a:cubicBezTo>
                  <a:cubicBezTo>
                    <a:pt x="255520" y="691612"/>
                    <a:pt x="261436" y="687365"/>
                    <a:pt x="274255" y="687365"/>
                  </a:cubicBezTo>
                  <a:close/>
                  <a:moveTo>
                    <a:pt x="278054" y="504636"/>
                  </a:moveTo>
                  <a:cubicBezTo>
                    <a:pt x="354989" y="504636"/>
                    <a:pt x="432911" y="504636"/>
                    <a:pt x="509846" y="504636"/>
                  </a:cubicBezTo>
                  <a:cubicBezTo>
                    <a:pt x="588754" y="504636"/>
                    <a:pt x="666676" y="504636"/>
                    <a:pt x="745584" y="504636"/>
                  </a:cubicBezTo>
                  <a:cubicBezTo>
                    <a:pt x="764325" y="504636"/>
                    <a:pt x="765311" y="505700"/>
                    <a:pt x="765311" y="524845"/>
                  </a:cubicBezTo>
                  <a:cubicBezTo>
                    <a:pt x="765311" y="535481"/>
                    <a:pt x="765311" y="546117"/>
                    <a:pt x="765311" y="556753"/>
                  </a:cubicBezTo>
                  <a:cubicBezTo>
                    <a:pt x="765311" y="580153"/>
                    <a:pt x="752489" y="593980"/>
                    <a:pt x="730789" y="593980"/>
                  </a:cubicBezTo>
                  <a:cubicBezTo>
                    <a:pt x="580863" y="593980"/>
                    <a:pt x="429952" y="593980"/>
                    <a:pt x="279040" y="593980"/>
                  </a:cubicBezTo>
                  <a:cubicBezTo>
                    <a:pt x="256354" y="593980"/>
                    <a:pt x="256354" y="592917"/>
                    <a:pt x="256354" y="569517"/>
                  </a:cubicBezTo>
                  <a:cubicBezTo>
                    <a:pt x="256354" y="555690"/>
                    <a:pt x="256354" y="541863"/>
                    <a:pt x="256354" y="528036"/>
                  </a:cubicBezTo>
                  <a:cubicBezTo>
                    <a:pt x="256354" y="504636"/>
                    <a:pt x="256354" y="504636"/>
                    <a:pt x="278054" y="504636"/>
                  </a:cubicBezTo>
                  <a:close/>
                  <a:moveTo>
                    <a:pt x="942895" y="453454"/>
                  </a:moveTo>
                  <a:cubicBezTo>
                    <a:pt x="989224" y="494914"/>
                    <a:pt x="1033581" y="534249"/>
                    <a:pt x="1077938" y="574646"/>
                  </a:cubicBezTo>
                  <a:cubicBezTo>
                    <a:pt x="1059210" y="599097"/>
                    <a:pt x="1040481" y="622484"/>
                    <a:pt x="1021752" y="644809"/>
                  </a:cubicBezTo>
                  <a:cubicBezTo>
                    <a:pt x="928109" y="760685"/>
                    <a:pt x="831509" y="874435"/>
                    <a:pt x="722095" y="974365"/>
                  </a:cubicBezTo>
                  <a:cubicBezTo>
                    <a:pt x="695481" y="999879"/>
                    <a:pt x="664923" y="1021141"/>
                    <a:pt x="635352" y="1042403"/>
                  </a:cubicBezTo>
                  <a:cubicBezTo>
                    <a:pt x="626481" y="1048781"/>
                    <a:pt x="613666" y="1046655"/>
                    <a:pt x="601838" y="1048781"/>
                  </a:cubicBezTo>
                  <a:cubicBezTo>
                    <a:pt x="601838" y="1037087"/>
                    <a:pt x="596909" y="1023267"/>
                    <a:pt x="600852" y="1012636"/>
                  </a:cubicBezTo>
                  <a:cubicBezTo>
                    <a:pt x="619581" y="969050"/>
                    <a:pt x="637323" y="924400"/>
                    <a:pt x="659995" y="882940"/>
                  </a:cubicBezTo>
                  <a:cubicBezTo>
                    <a:pt x="741809" y="734108"/>
                    <a:pt x="838409" y="595907"/>
                    <a:pt x="938952" y="460896"/>
                  </a:cubicBezTo>
                  <a:cubicBezTo>
                    <a:pt x="939938" y="458770"/>
                    <a:pt x="940924" y="456643"/>
                    <a:pt x="942895" y="453454"/>
                  </a:cubicBezTo>
                  <a:close/>
                  <a:moveTo>
                    <a:pt x="1337162" y="323013"/>
                  </a:moveTo>
                  <a:cubicBezTo>
                    <a:pt x="1348990" y="326198"/>
                    <a:pt x="1361803" y="343189"/>
                    <a:pt x="1361803" y="358055"/>
                  </a:cubicBezTo>
                  <a:cubicBezTo>
                    <a:pt x="1359832" y="361241"/>
                    <a:pt x="1357861" y="367612"/>
                    <a:pt x="1353918" y="373984"/>
                  </a:cubicBezTo>
                  <a:cubicBezTo>
                    <a:pt x="1300693" y="447255"/>
                    <a:pt x="1247469" y="521588"/>
                    <a:pt x="1194244" y="594859"/>
                  </a:cubicBezTo>
                  <a:cubicBezTo>
                    <a:pt x="1175517" y="619282"/>
                    <a:pt x="1154818" y="642644"/>
                    <a:pt x="1134120" y="664944"/>
                  </a:cubicBezTo>
                  <a:cubicBezTo>
                    <a:pt x="1125249" y="673439"/>
                    <a:pt x="1113421" y="678749"/>
                    <a:pt x="1101594" y="682996"/>
                  </a:cubicBezTo>
                  <a:cubicBezTo>
                    <a:pt x="1095680" y="685120"/>
                    <a:pt x="1083852" y="682996"/>
                    <a:pt x="1080895" y="677687"/>
                  </a:cubicBezTo>
                  <a:cubicBezTo>
                    <a:pt x="1077938" y="671315"/>
                    <a:pt x="1077938" y="658573"/>
                    <a:pt x="1080895" y="652201"/>
                  </a:cubicBezTo>
                  <a:cubicBezTo>
                    <a:pt x="1092723" y="633087"/>
                    <a:pt x="1107507" y="615035"/>
                    <a:pt x="1121306" y="596983"/>
                  </a:cubicBezTo>
                  <a:cubicBezTo>
                    <a:pt x="1175517" y="522650"/>
                    <a:pt x="1229727" y="449379"/>
                    <a:pt x="1284923" y="375046"/>
                  </a:cubicBezTo>
                  <a:cubicBezTo>
                    <a:pt x="1293794" y="362303"/>
                    <a:pt x="1302665" y="348498"/>
                    <a:pt x="1310550" y="334694"/>
                  </a:cubicBezTo>
                  <a:cubicBezTo>
                    <a:pt x="1317449" y="324075"/>
                    <a:pt x="1325334" y="318765"/>
                    <a:pt x="1337162" y="323013"/>
                  </a:cubicBezTo>
                  <a:close/>
                  <a:moveTo>
                    <a:pt x="525824" y="229421"/>
                  </a:moveTo>
                  <a:cubicBezTo>
                    <a:pt x="600725" y="229421"/>
                    <a:pt x="675627" y="229421"/>
                    <a:pt x="750528" y="229421"/>
                  </a:cubicBezTo>
                  <a:cubicBezTo>
                    <a:pt x="761369" y="229421"/>
                    <a:pt x="765311" y="233676"/>
                    <a:pt x="765311" y="245375"/>
                  </a:cubicBezTo>
                  <a:cubicBezTo>
                    <a:pt x="764326" y="264521"/>
                    <a:pt x="764326" y="282602"/>
                    <a:pt x="765311" y="301747"/>
                  </a:cubicBezTo>
                  <a:cubicBezTo>
                    <a:pt x="765311" y="314511"/>
                    <a:pt x="760383" y="318765"/>
                    <a:pt x="748557" y="318765"/>
                  </a:cubicBezTo>
                  <a:cubicBezTo>
                    <a:pt x="711106" y="318765"/>
                    <a:pt x="674641" y="318765"/>
                    <a:pt x="638176" y="318765"/>
                  </a:cubicBezTo>
                  <a:cubicBezTo>
                    <a:pt x="601711" y="318765"/>
                    <a:pt x="565246" y="317702"/>
                    <a:pt x="528781" y="318765"/>
                  </a:cubicBezTo>
                  <a:cubicBezTo>
                    <a:pt x="515969" y="318765"/>
                    <a:pt x="511041" y="313447"/>
                    <a:pt x="511041" y="299620"/>
                  </a:cubicBezTo>
                  <a:cubicBezTo>
                    <a:pt x="512027" y="282602"/>
                    <a:pt x="512027" y="264521"/>
                    <a:pt x="511041" y="246439"/>
                  </a:cubicBezTo>
                  <a:cubicBezTo>
                    <a:pt x="511041" y="234739"/>
                    <a:pt x="514983" y="229421"/>
                    <a:pt x="525824" y="229421"/>
                  </a:cubicBezTo>
                  <a:close/>
                  <a:moveTo>
                    <a:pt x="1243182" y="137949"/>
                  </a:moveTo>
                  <a:cubicBezTo>
                    <a:pt x="1255260" y="139675"/>
                    <a:pt x="1267337" y="146577"/>
                    <a:pt x="1281140" y="158257"/>
                  </a:cubicBezTo>
                  <a:cubicBezTo>
                    <a:pt x="1308745" y="183741"/>
                    <a:pt x="1317618" y="208163"/>
                    <a:pt x="1306773" y="240018"/>
                  </a:cubicBezTo>
                  <a:cubicBezTo>
                    <a:pt x="1300858" y="257008"/>
                    <a:pt x="1294942" y="275059"/>
                    <a:pt x="1285083" y="289925"/>
                  </a:cubicBezTo>
                  <a:cubicBezTo>
                    <a:pt x="1228886" y="370624"/>
                    <a:pt x="1171704" y="450262"/>
                    <a:pt x="1114521" y="532023"/>
                  </a:cubicBezTo>
                  <a:cubicBezTo>
                    <a:pt x="1066212" y="489550"/>
                    <a:pt x="1022832" y="450262"/>
                    <a:pt x="977480" y="410974"/>
                  </a:cubicBezTo>
                  <a:cubicBezTo>
                    <a:pt x="984381" y="401417"/>
                    <a:pt x="990297" y="392923"/>
                    <a:pt x="996212" y="385490"/>
                  </a:cubicBezTo>
                  <a:cubicBezTo>
                    <a:pt x="1050437" y="319656"/>
                    <a:pt x="1103676" y="252760"/>
                    <a:pt x="1157901" y="187988"/>
                  </a:cubicBezTo>
                  <a:cubicBezTo>
                    <a:pt x="1170718" y="172061"/>
                    <a:pt x="1188464" y="159319"/>
                    <a:pt x="1205225" y="148700"/>
                  </a:cubicBezTo>
                  <a:cubicBezTo>
                    <a:pt x="1219027" y="139675"/>
                    <a:pt x="1231105" y="136224"/>
                    <a:pt x="1243182" y="137949"/>
                  </a:cubicBezTo>
                  <a:close/>
                  <a:moveTo>
                    <a:pt x="326420" y="0"/>
                  </a:moveTo>
                  <a:cubicBezTo>
                    <a:pt x="513791" y="0"/>
                    <a:pt x="702148" y="0"/>
                    <a:pt x="889519" y="0"/>
                  </a:cubicBezTo>
                  <a:cubicBezTo>
                    <a:pt x="964468" y="1063"/>
                    <a:pt x="1018707" y="56311"/>
                    <a:pt x="1021665" y="137059"/>
                  </a:cubicBezTo>
                  <a:cubicBezTo>
                    <a:pt x="1021665" y="164684"/>
                    <a:pt x="1021665" y="191246"/>
                    <a:pt x="1020679" y="218870"/>
                  </a:cubicBezTo>
                  <a:cubicBezTo>
                    <a:pt x="1020679" y="225245"/>
                    <a:pt x="1017721" y="232682"/>
                    <a:pt x="1013776" y="237995"/>
                  </a:cubicBezTo>
                  <a:cubicBezTo>
                    <a:pt x="985177" y="275181"/>
                    <a:pt x="956578" y="311305"/>
                    <a:pt x="928966" y="348492"/>
                  </a:cubicBezTo>
                  <a:cubicBezTo>
                    <a:pt x="921077" y="358054"/>
                    <a:pt x="915160" y="369741"/>
                    <a:pt x="908256" y="380366"/>
                  </a:cubicBezTo>
                  <a:cubicBezTo>
                    <a:pt x="905298" y="384616"/>
                    <a:pt x="901353" y="387804"/>
                    <a:pt x="895436" y="395241"/>
                  </a:cubicBezTo>
                  <a:cubicBezTo>
                    <a:pt x="895436" y="365492"/>
                    <a:pt x="895436" y="339992"/>
                    <a:pt x="895436" y="314493"/>
                  </a:cubicBezTo>
                  <a:cubicBezTo>
                    <a:pt x="895436" y="263494"/>
                    <a:pt x="895436" y="212495"/>
                    <a:pt x="895436" y="161496"/>
                  </a:cubicBezTo>
                  <a:cubicBezTo>
                    <a:pt x="895436" y="139184"/>
                    <a:pt x="892478" y="135997"/>
                    <a:pt x="870782" y="135997"/>
                  </a:cubicBezTo>
                  <a:cubicBezTo>
                    <a:pt x="713982" y="135997"/>
                    <a:pt x="557182" y="135997"/>
                    <a:pt x="399396" y="135997"/>
                  </a:cubicBezTo>
                  <a:cubicBezTo>
                    <a:pt x="394465" y="135997"/>
                    <a:pt x="388548" y="135997"/>
                    <a:pt x="381645" y="135997"/>
                  </a:cubicBezTo>
                  <a:cubicBezTo>
                    <a:pt x="381645" y="145559"/>
                    <a:pt x="381645" y="152997"/>
                    <a:pt x="381645" y="159371"/>
                  </a:cubicBezTo>
                  <a:cubicBezTo>
                    <a:pt x="381645" y="211433"/>
                    <a:pt x="381645" y="262431"/>
                    <a:pt x="381645" y="314493"/>
                  </a:cubicBezTo>
                  <a:cubicBezTo>
                    <a:pt x="380659" y="373991"/>
                    <a:pt x="346143" y="410116"/>
                    <a:pt x="290918" y="410116"/>
                  </a:cubicBezTo>
                  <a:cubicBezTo>
                    <a:pt x="241610" y="410116"/>
                    <a:pt x="192302" y="410116"/>
                    <a:pt x="142994" y="410116"/>
                  </a:cubicBezTo>
                  <a:cubicBezTo>
                    <a:pt x="138063" y="410116"/>
                    <a:pt x="133132" y="410116"/>
                    <a:pt x="126229" y="410116"/>
                  </a:cubicBezTo>
                  <a:cubicBezTo>
                    <a:pt x="126229" y="418615"/>
                    <a:pt x="126229" y="423928"/>
                    <a:pt x="126229" y="429240"/>
                  </a:cubicBezTo>
                  <a:cubicBezTo>
                    <a:pt x="126229" y="658735"/>
                    <a:pt x="126229" y="888229"/>
                    <a:pt x="126229" y="1117724"/>
                  </a:cubicBezTo>
                  <a:cubicBezTo>
                    <a:pt x="126229" y="1143223"/>
                    <a:pt x="128201" y="1145348"/>
                    <a:pt x="150883" y="1145348"/>
                  </a:cubicBezTo>
                  <a:cubicBezTo>
                    <a:pt x="390521" y="1145348"/>
                    <a:pt x="630158" y="1145348"/>
                    <a:pt x="869796" y="1145348"/>
                  </a:cubicBezTo>
                  <a:cubicBezTo>
                    <a:pt x="893464" y="1145348"/>
                    <a:pt x="895436" y="1143223"/>
                    <a:pt x="895436" y="1117724"/>
                  </a:cubicBezTo>
                  <a:cubicBezTo>
                    <a:pt x="895436" y="1052913"/>
                    <a:pt x="895436" y="988102"/>
                    <a:pt x="895436" y="923291"/>
                  </a:cubicBezTo>
                  <a:cubicBezTo>
                    <a:pt x="895436" y="916916"/>
                    <a:pt x="897409" y="908416"/>
                    <a:pt x="901353" y="904166"/>
                  </a:cubicBezTo>
                  <a:cubicBezTo>
                    <a:pt x="938827" y="860605"/>
                    <a:pt x="976302" y="818106"/>
                    <a:pt x="1013776" y="774545"/>
                  </a:cubicBezTo>
                  <a:cubicBezTo>
                    <a:pt x="1015748" y="773482"/>
                    <a:pt x="1016734" y="772420"/>
                    <a:pt x="1020679" y="769232"/>
                  </a:cubicBezTo>
                  <a:cubicBezTo>
                    <a:pt x="1020679" y="775607"/>
                    <a:pt x="1021665" y="779857"/>
                    <a:pt x="1021665" y="784107"/>
                  </a:cubicBezTo>
                  <a:cubicBezTo>
                    <a:pt x="1021665" y="902042"/>
                    <a:pt x="1021665" y="1018914"/>
                    <a:pt x="1021665" y="1135786"/>
                  </a:cubicBezTo>
                  <a:cubicBezTo>
                    <a:pt x="1020679" y="1222909"/>
                    <a:pt x="967426" y="1281345"/>
                    <a:pt x="886561" y="1281345"/>
                  </a:cubicBezTo>
                  <a:cubicBezTo>
                    <a:pt x="634103" y="1281345"/>
                    <a:pt x="382631" y="1281345"/>
                    <a:pt x="131160" y="1281345"/>
                  </a:cubicBezTo>
                  <a:cubicBezTo>
                    <a:pt x="55225" y="1281345"/>
                    <a:pt x="0" y="1221847"/>
                    <a:pt x="0" y="1140036"/>
                  </a:cubicBezTo>
                  <a:cubicBezTo>
                    <a:pt x="0" y="872292"/>
                    <a:pt x="0" y="603486"/>
                    <a:pt x="0" y="335742"/>
                  </a:cubicBezTo>
                  <a:cubicBezTo>
                    <a:pt x="0" y="315555"/>
                    <a:pt x="5917" y="298556"/>
                    <a:pt x="18737" y="283681"/>
                  </a:cubicBezTo>
                  <a:cubicBezTo>
                    <a:pt x="99603" y="198683"/>
                    <a:pt x="180468" y="113685"/>
                    <a:pt x="261333" y="28687"/>
                  </a:cubicBezTo>
                  <a:cubicBezTo>
                    <a:pt x="279084" y="9562"/>
                    <a:pt x="300780" y="0"/>
                    <a:pt x="3264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1205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">
            <a:extLst>
              <a:ext uri="{FF2B5EF4-FFF2-40B4-BE49-F238E27FC236}">
                <a16:creationId xmlns:a16="http://schemas.microsoft.com/office/drawing/2014/main" id="{F5F963DA-FCFE-BA40-B89C-1C4427939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550EAD8-A280-EA4B-827D-0069FC5A6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D5F3BD4-E01E-3441-9220-037B82345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82F9F-D0E2-254B-9D18-63E35BE6B51F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DB72BFC-F675-F746-BE4F-76AF2E10D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F60E440-3138-E04C-9ECF-AF43B52A2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pic>
        <p:nvPicPr>
          <p:cNvPr id="7" name="图片 9">
            <a:extLst>
              <a:ext uri="{FF2B5EF4-FFF2-40B4-BE49-F238E27FC236}">
                <a16:creationId xmlns:a16="http://schemas.microsoft.com/office/drawing/2014/main" id="{0D96310B-E1E7-0049-A8AF-63F43824A3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02" y="1706252"/>
            <a:ext cx="4265648" cy="515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49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0476A9-45DA-BB41-BECD-1BCEC6ED6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BC944CE-8232-3C4A-AE53-0DE572D33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19D05E5-E767-474B-8A24-A39A1CA9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1DCCD-4F2C-C343-BD03-1516D18D3155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B5F1AB1-7D6A-A546-BCBF-1AF8DF2D1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B954556-5D27-0F4E-8AF0-F202D501D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0309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A3F92F-A8F2-5B44-9C4A-651187C10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2B9B492-387D-424E-B24F-13BBF382F7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D8E851A-FA81-9A4A-8AA2-7E5183FF32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53358DE-7D0D-F64D-B37D-D2442BBA7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F7F23-D3C5-074C-9CCE-BE0D96BDD46D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DFAA275-B5BB-F94A-9853-FF16333B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B3DE936-4CE4-0E40-B8CA-A27D3C11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58412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99384A-D7FB-3E49-BA7D-70B76D80C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639A9BB-4C8D-8543-8AC4-C33762791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FE379BC-9882-7448-B4CA-A7D66ED46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F855BC0-35B7-684D-9657-B48010792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212D3C9-E90D-8C42-B7A9-815DC963AD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9DE448C-30C2-744A-9558-A9B8F4D53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BD07-31B4-374E-81C9-FD87140C2C83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8495901-3B65-734A-A9B3-C47E6B4B1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5F97DBC-E361-A540-91AB-4E359D185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76861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DB545D-B8B2-4644-A7D0-A00D7D677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4E6C6C-838C-C348-AB32-57A48D701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78B5-8F70-9B49-A7A4-D941E8C64654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F19FA0E-1A67-C448-9713-00D6659D0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CBBFE56-B1CD-A74B-AB90-B1B8F9D16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6908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A132A38-8265-6746-8286-FC7740FA2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99A24B3-CED6-D645-B80B-AE7E3E748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9B30453-D123-BB40-8BE2-DA0D7032A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63C2E-5E0D-4D41-9CD2-0211BE540BDB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4789422-10FA-5244-AC56-D87E76EC4F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67151A7-A52F-4D4A-B2C0-8875FFFC9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9630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fld id="{F33320F2-E7D0-8E4B-999F-C6C330DB7509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0662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1" r:id="rId3"/>
    <p:sldLayoutId id="2147483650" r:id="rId4"/>
    <p:sldLayoutId id="214748366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521B93"/>
          </a:solidFill>
          <a:latin typeface="Microsoft YaHei" panose="020B0503020204020204" pitchFamily="34" charset="-122"/>
          <a:ea typeface="Microsoft YaHei" panose="020B0503020204020204" pitchFamily="34" charset="-122"/>
          <a:cs typeface="DFKai-SB" panose="03000509000000000000" pitchFamily="49" charset="-12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hyperlink" Target="file:///\\Mac\Home\10Database\01Hospital%20Project\05Hospital%20QCC\00QCC%20Teaching%20materials\00&#21697;&#31649;&#22280;&#22522;&#30990;&#35347;&#32244;\20Presentation\&#21697;&#31649;&#22280;&#27963;&#21205;&#27493;&#39519;&#35299;&#26512;\Report\02&#35703;&#29702;&#23560;&#26696;-&#36939;&#29992;&#36328;&#22296;&#38538;&#21512;&#20316;&#38477;&#20302;&#31070;&#32147;&#20839;&#31185;&#20303;&#38498;&#30149;&#20154;&#36300;&#20498;&#30332;&#29983;&#29575;&#20043;&#25913;&#21892;&#23560;&#26696;.pdf" TargetMode="External"/><Relationship Id="rId5" Type="http://schemas.openxmlformats.org/officeDocument/2006/relationships/image" Target="../media/image7.jpeg"/><Relationship Id="rId4" Type="http://schemas.openxmlformats.org/officeDocument/2006/relationships/hyperlink" Target="Report/01&#21697;&#31649;&#22280;-&#38477;&#20302;&#31070;&#32147;&#20839;&#31185;&#20303;&#38498;&#30149;&#20154;&#36300;&#20498;&#30332;&#29983;&#29575;.doc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851897-4648-DA4D-8EF0-F4B626F55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2550"/>
            <a:ext cx="9144000" cy="260389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kumimoji="1" lang="zh-TW" altLang="en-US" sz="7200" dirty="0">
                <a:solidFill>
                  <a:srgbClr val="FF0000"/>
                </a:solidFill>
              </a:rPr>
              <a:t>問題解決型品管圈</a:t>
            </a:r>
            <a:br>
              <a:rPr kumimoji="1" lang="en-US" altLang="zh-TW" sz="7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kumimoji="1" lang="zh-TW" altLang="en-US" sz="7200" dirty="0">
                <a:solidFill>
                  <a:schemeClr val="accent1">
                    <a:lumMod val="50000"/>
                  </a:schemeClr>
                </a:solidFill>
              </a:rPr>
              <a:t>與</a:t>
            </a:r>
            <a:r>
              <a:rPr kumimoji="1" lang="zh-TW" altLang="en-US" sz="7200" dirty="0">
                <a:solidFill>
                  <a:srgbClr val="FF0000"/>
                </a:solidFill>
              </a:rPr>
              <a:t>護理專案</a:t>
            </a:r>
            <a:r>
              <a:rPr kumimoji="1" lang="zh-TW" altLang="en-US" sz="7200" dirty="0">
                <a:solidFill>
                  <a:schemeClr val="accent1">
                    <a:lumMod val="50000"/>
                  </a:schemeClr>
                </a:solidFill>
              </a:rPr>
              <a:t>比較</a:t>
            </a:r>
            <a:endParaRPr kumimoji="1" lang="zh-TW" altLang="en-US" sz="7200" dirty="0">
              <a:solidFill>
                <a:srgbClr val="C00000"/>
              </a:solidFill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021E83F-AA56-3146-9539-0AAA1B5128B6}"/>
              </a:ext>
            </a:extLst>
          </p:cNvPr>
          <p:cNvSpPr/>
          <p:nvPr/>
        </p:nvSpPr>
        <p:spPr>
          <a:xfrm>
            <a:off x="3583258" y="4316632"/>
            <a:ext cx="5025483" cy="1093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kumimoji="1" lang="zh-TW" altLang="en-US" sz="2800" dirty="0">
                <a:ln w="12700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rPr>
              <a:t>博識企業管理顧問有限公司</a:t>
            </a:r>
          </a:p>
          <a:p>
            <a:pPr algn="dist">
              <a:lnSpc>
                <a:spcPct val="150000"/>
              </a:lnSpc>
            </a:pPr>
            <a:r>
              <a:rPr kumimoji="1" lang="zh-TW" altLang="en-US" sz="2800" dirty="0">
                <a:ln w="12700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rPr>
              <a:t>副總經理  楊欽榮  主任顧問師</a:t>
            </a:r>
            <a:endParaRPr kumimoji="1" lang="en-US" altLang="zh-TW" sz="2800" dirty="0">
              <a:ln w="12700">
                <a:noFill/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  <a:cs typeface="DFKai-SB" panose="0300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0389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7844" y="361950"/>
            <a:ext cx="8593137" cy="762000"/>
          </a:xfrm>
        </p:spPr>
        <p:txBody>
          <a:bodyPr>
            <a:normAutofit/>
          </a:bodyPr>
          <a:lstStyle/>
          <a:p>
            <a:r>
              <a:rPr lang="zh-TW" altLang="en-US" dirty="0"/>
              <a:t>護理專案各階段活動重點</a:t>
            </a:r>
            <a:r>
              <a:rPr lang="en-US" altLang="zh-TW" sz="2000" dirty="0"/>
              <a:t>1/2</a:t>
            </a:r>
            <a:endParaRPr lang="zh-TW" altLang="en-US" dirty="0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098076"/>
              </p:ext>
            </p:extLst>
          </p:nvPr>
        </p:nvGraphicFramePr>
        <p:xfrm>
          <a:off x="694412" y="1143167"/>
          <a:ext cx="10800000" cy="5120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摘要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涵蓋全文</a:t>
                      </a:r>
                      <a:r>
                        <a:rPr lang="en-US" alt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--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動機、問題、目的、解決辦法、結果與結論</a:t>
                      </a:r>
                      <a:b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</a:b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（限制於</a:t>
                      </a:r>
                      <a:r>
                        <a:rPr lang="en-US" alt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300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字內）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前言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能說明引發做此專案之</a:t>
                      </a:r>
                      <a:r>
                        <a:rPr lang="zh-TW" altLang="en-US" sz="22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動機</a:t>
                      </a:r>
                    </a:p>
                    <a:p>
                      <a:r>
                        <a:rPr lang="en-US" alt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能說明此專案之</a:t>
                      </a:r>
                      <a:r>
                        <a:rPr lang="zh-TW" altLang="en-US" sz="22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重要性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及</a:t>
                      </a:r>
                      <a:r>
                        <a:rPr lang="zh-TW" altLang="en-US" sz="22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主旨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現況分析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現況分析切題且具客觀性、時效性、正確性和完整性</a:t>
                      </a:r>
                    </a:p>
                    <a:p>
                      <a:r>
                        <a:rPr lang="en-US" alt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2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資料的收集方法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應呈現調查期間、工具、人員、方法、個案數</a:t>
                      </a:r>
                    </a:p>
                    <a:p>
                      <a:r>
                        <a:rPr lang="en-US" alt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2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問題的評估方法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能有效找出重要原因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問題及導因確立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問題之確立與現況分析相關</a:t>
                      </a:r>
                    </a:p>
                    <a:p>
                      <a:r>
                        <a:rPr lang="en-US" alt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問題與導因之</a:t>
                      </a:r>
                      <a:r>
                        <a:rPr lang="zh-TW" altLang="en-US" sz="22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因果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陳述正確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專案目的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目的</a:t>
                      </a:r>
                      <a:r>
                        <a:rPr lang="zh-TW" altLang="en-US" sz="22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合理</a:t>
                      </a:r>
                    </a:p>
                    <a:p>
                      <a:r>
                        <a:rPr lang="en-US" alt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2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能說明量測指標之</a:t>
                      </a:r>
                      <a:r>
                        <a:rPr lang="zh-TW" altLang="en-US" sz="22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操作性定義</a:t>
                      </a:r>
                      <a:r>
                        <a:rPr lang="zh-TW" altLang="en-US" sz="22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及其</a:t>
                      </a:r>
                      <a:r>
                        <a:rPr lang="zh-TW" altLang="en-US" sz="22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計算公式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文獻查證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應呈現與主題相關之概念</a:t>
                      </a:r>
                    </a:p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文獻整理有系統、有組織、有條理、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與主題相關</a:t>
                      </a:r>
                    </a:p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能呈現與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解決辦法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相關之文獻</a:t>
                      </a:r>
                      <a:r>
                        <a:rPr lang="en-US" altLang="zh-TW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</a:t>
                      </a: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如有高證據等級實證文獻尤佳）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0878033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10</a:t>
            </a:fld>
            <a:endParaRPr kumimoji="1"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D4A5D52-D493-37EE-B8A8-9EBD08B9098C}"/>
              </a:ext>
            </a:extLst>
          </p:cNvPr>
          <p:cNvSpPr txBox="1"/>
          <p:nvPr/>
        </p:nvSpPr>
        <p:spPr>
          <a:xfrm>
            <a:off x="2095792" y="6322745"/>
            <a:ext cx="79972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kern="100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資料來源：臺灣護理學會</a:t>
            </a:r>
            <a:r>
              <a:rPr lang="en-US" altLang="zh-TW" sz="2000" b="1" kern="100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112.10.24</a:t>
            </a:r>
            <a:r>
              <a:rPr lang="zh-TW" altLang="en-US" sz="2000" b="1" kern="100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修訂之「護理專案審查評分表」</a:t>
            </a:r>
          </a:p>
        </p:txBody>
      </p:sp>
    </p:spTree>
    <p:extLst>
      <p:ext uri="{BB962C8B-B14F-4D97-AF65-F5344CB8AC3E}">
        <p14:creationId xmlns:p14="http://schemas.microsoft.com/office/powerpoint/2010/main" val="3975959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7844" y="361950"/>
            <a:ext cx="8593137" cy="762000"/>
          </a:xfrm>
        </p:spPr>
        <p:txBody>
          <a:bodyPr>
            <a:normAutofit/>
          </a:bodyPr>
          <a:lstStyle/>
          <a:p>
            <a:r>
              <a:rPr lang="zh-TW" altLang="en-US" dirty="0"/>
              <a:t>護理專案各階段活動重點</a:t>
            </a:r>
            <a:r>
              <a:rPr lang="en-US" altLang="zh-TW" sz="2000" dirty="0"/>
              <a:t>2/2</a:t>
            </a:r>
            <a:endParaRPr lang="zh-TW" altLang="en-US" dirty="0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311717CB-3723-B44F-B58E-F5F51346A5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458903"/>
              </p:ext>
            </p:extLst>
          </p:nvPr>
        </p:nvGraphicFramePr>
        <p:xfrm>
          <a:off x="532412" y="1123950"/>
          <a:ext cx="11124000" cy="5577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28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014">
                <a:tc>
                  <a:txBody>
                    <a:bodyPr/>
                    <a:lstStyle/>
                    <a:p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解決辦法及執行過程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9875" indent="-269875">
                        <a:lnSpc>
                          <a:spcPct val="95000"/>
                        </a:lnSpc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整合所蒐集資料</a:t>
                      </a: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（如：內部證據、外部證據、實證文獻、專家意見），形成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具體的解決方案</a:t>
                      </a: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。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能呈現正確且完整的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執行計畫進度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，如甘特圖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計畫期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內容詳實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4.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執行期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內容詳實並有描述所遭遇之困難與修正情形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5.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評值期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內容詳實，並說明評值期間、工具、人員、方法、個案數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7007450"/>
                  </a:ext>
                </a:extLst>
              </a:tr>
              <a:tr h="657014">
                <a:tc>
                  <a:txBody>
                    <a:bodyPr/>
                    <a:lstStyle/>
                    <a:p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結果評值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能有效的解決問題，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達成專案目的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能說明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附帶成效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或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導因改善情形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能呈現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效果維持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4.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問題解決後對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護理專業有所貢獻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788566"/>
                  </a:ext>
                </a:extLst>
              </a:tr>
              <a:tr h="788518">
                <a:tc>
                  <a:txBody>
                    <a:bodyPr/>
                    <a:lstStyle/>
                    <a:p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討論與結論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能討論解決問題的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限制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能討論在執行過程中遭遇的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助力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與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阻力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根據結果對護理業務及日後進一步探討提出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建議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7014">
                <a:tc>
                  <a:txBody>
                    <a:bodyPr/>
                    <a:lstStyle/>
                    <a:p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參考資料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撰寫方法正確且依據</a:t>
                      </a:r>
                      <a:r>
                        <a:rPr 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APA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格式</a:t>
                      </a:r>
                    </a:p>
                    <a:p>
                      <a:pPr algn="just">
                        <a:lnSpc>
                          <a:spcPct val="95000"/>
                        </a:lnSpc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與內文引用文獻一致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0E61180-4991-234B-A753-0930783CF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11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03700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5DD3914E-4067-1740-ABB6-9920791D33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33320F2-E7D0-8E4B-999F-C6C330DB7509}" type="slidenum">
              <a:rPr kumimoji="1" lang="zh-TW" altLang="en-US" smtClean="0"/>
              <a:t>12</a:t>
            </a:fld>
            <a:endParaRPr kumimoji="1" lang="zh-TW" alt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89A87AF-7295-AA4D-B771-09BA3D450742}"/>
              </a:ext>
            </a:extLst>
          </p:cNvPr>
          <p:cNvSpPr txBox="1">
            <a:spLocks noChangeArrowheads="1"/>
          </p:cNvSpPr>
          <p:nvPr/>
        </p:nvSpPr>
        <p:spPr>
          <a:xfrm>
            <a:off x="4533900" y="2135187"/>
            <a:ext cx="7486650" cy="2587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問題解決型品管圈</a:t>
            </a:r>
            <a:br>
              <a:rPr kumimoji="1" lang="en-US" altLang="zh-TW" sz="5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與護理專案結構比較</a:t>
            </a:r>
          </a:p>
        </p:txBody>
      </p:sp>
    </p:spTree>
    <p:extLst>
      <p:ext uri="{BB962C8B-B14F-4D97-AF65-F5344CB8AC3E}">
        <p14:creationId xmlns:p14="http://schemas.microsoft.com/office/powerpoint/2010/main" val="1664744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11623" y="388792"/>
            <a:ext cx="6172210" cy="76993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zh-TW" altLang="en-US" sz="3200" dirty="0"/>
              <a:t>問題解決型品管圈架構</a:t>
            </a:r>
            <a:endParaRPr lang="zh-TW" altLang="en-US" sz="3200" dirty="0">
              <a:latin typeface="標楷體" pitchFamily="65" charset="-120"/>
            </a:endParaRPr>
          </a:p>
        </p:txBody>
      </p:sp>
      <p:sp>
        <p:nvSpPr>
          <p:cNvPr id="62" name="Rectangle 2">
            <a:extLst>
              <a:ext uri="{FF2B5EF4-FFF2-40B4-BE49-F238E27FC236}">
                <a16:creationId xmlns:a16="http://schemas.microsoft.com/office/drawing/2014/main" id="{1826A0F6-F860-A6DF-1512-C131FDAB2DE5}"/>
              </a:ext>
            </a:extLst>
          </p:cNvPr>
          <p:cNvSpPr txBox="1">
            <a:spLocks noChangeArrowheads="1"/>
          </p:cNvSpPr>
          <p:nvPr/>
        </p:nvSpPr>
        <p:spPr>
          <a:xfrm>
            <a:off x="6590429" y="414810"/>
            <a:ext cx="5068171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3200" dirty="0">
                <a:latin typeface="標楷體" pitchFamily="65" charset="-120"/>
              </a:rPr>
              <a:t>護理專案架構</a:t>
            </a:r>
          </a:p>
        </p:txBody>
      </p:sp>
      <p:sp>
        <p:nvSpPr>
          <p:cNvPr id="63" name="Rectangle 3">
            <a:extLst>
              <a:ext uri="{FF2B5EF4-FFF2-40B4-BE49-F238E27FC236}">
                <a16:creationId xmlns:a16="http://schemas.microsoft.com/office/drawing/2014/main" id="{57E98B19-9D09-E936-74C2-2AC5E59FF24E}"/>
              </a:ext>
            </a:extLst>
          </p:cNvPr>
          <p:cNvSpPr txBox="1">
            <a:spLocks noChangeArrowheads="1"/>
          </p:cNvSpPr>
          <p:nvPr/>
        </p:nvSpPr>
        <p:spPr>
          <a:xfrm>
            <a:off x="7096266" y="1322932"/>
            <a:ext cx="4366703" cy="52204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一、摘要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二、前言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三、現況分析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四、問題及導因確立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五、專案目的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六、文獻查證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七、解決辦法及執行過程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八、結果評值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九、討論與結論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十、參考資料</a:t>
            </a:r>
          </a:p>
        </p:txBody>
      </p:sp>
      <p:cxnSp>
        <p:nvCxnSpPr>
          <p:cNvPr id="6" name="直線箭頭接點 5">
            <a:extLst>
              <a:ext uri="{FF2B5EF4-FFF2-40B4-BE49-F238E27FC236}">
                <a16:creationId xmlns:a16="http://schemas.microsoft.com/office/drawing/2014/main" id="{10D39914-D3FD-48ED-FBFA-5AC37CBE31CC}"/>
              </a:ext>
            </a:extLst>
          </p:cNvPr>
          <p:cNvCxnSpPr>
            <a:cxnSpLocks/>
          </p:cNvCxnSpPr>
          <p:nvPr/>
        </p:nvCxnSpPr>
        <p:spPr>
          <a:xfrm>
            <a:off x="3975652" y="1567131"/>
            <a:ext cx="3120614" cy="5093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3">
            <a:extLst>
              <a:ext uri="{FF2B5EF4-FFF2-40B4-BE49-F238E27FC236}">
                <a16:creationId xmlns:a16="http://schemas.microsoft.com/office/drawing/2014/main" id="{C839D15F-6A5E-4F91-D393-E2B46679F9F6}"/>
              </a:ext>
            </a:extLst>
          </p:cNvPr>
          <p:cNvSpPr txBox="1">
            <a:spLocks noChangeArrowheads="1"/>
          </p:cNvSpPr>
          <p:nvPr/>
        </p:nvSpPr>
        <p:spPr>
          <a:xfrm>
            <a:off x="1719078" y="1335739"/>
            <a:ext cx="3446543" cy="52204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一、主題選定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二、活動計劃擬定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三、現狀把握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四、目標設定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五、解析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六、對策擬定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七、對策實施及檢討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八、效果確認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九、標準化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十、檢討及改進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endParaRPr lang="zh-TW" altLang="en-US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endParaRPr lang="zh-TW" altLang="en-US" dirty="0"/>
          </a:p>
        </p:txBody>
      </p:sp>
      <p:cxnSp>
        <p:nvCxnSpPr>
          <p:cNvPr id="76" name="直線箭頭接點 75">
            <a:extLst>
              <a:ext uri="{FF2B5EF4-FFF2-40B4-BE49-F238E27FC236}">
                <a16:creationId xmlns:a16="http://schemas.microsoft.com/office/drawing/2014/main" id="{05016A74-FE79-5FBA-02A5-EBDD2A4EC45F}"/>
              </a:ext>
            </a:extLst>
          </p:cNvPr>
          <p:cNvCxnSpPr>
            <a:cxnSpLocks/>
          </p:cNvCxnSpPr>
          <p:nvPr/>
        </p:nvCxnSpPr>
        <p:spPr>
          <a:xfrm>
            <a:off x="4625009" y="2117083"/>
            <a:ext cx="2471257" cy="24930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箭頭接點 77">
            <a:extLst>
              <a:ext uri="{FF2B5EF4-FFF2-40B4-BE49-F238E27FC236}">
                <a16:creationId xmlns:a16="http://schemas.microsoft.com/office/drawing/2014/main" id="{00EEDDA7-3CC0-0B0D-DD0A-E32737D7230C}"/>
              </a:ext>
            </a:extLst>
          </p:cNvPr>
          <p:cNvCxnSpPr>
            <a:cxnSpLocks/>
          </p:cNvCxnSpPr>
          <p:nvPr/>
        </p:nvCxnSpPr>
        <p:spPr>
          <a:xfrm>
            <a:off x="3975652" y="2593017"/>
            <a:ext cx="312061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箭頭接點 79">
            <a:extLst>
              <a:ext uri="{FF2B5EF4-FFF2-40B4-BE49-F238E27FC236}">
                <a16:creationId xmlns:a16="http://schemas.microsoft.com/office/drawing/2014/main" id="{E926E8FD-C1CB-7661-1916-9E31084E9C6B}"/>
              </a:ext>
            </a:extLst>
          </p:cNvPr>
          <p:cNvCxnSpPr>
            <a:cxnSpLocks/>
          </p:cNvCxnSpPr>
          <p:nvPr/>
        </p:nvCxnSpPr>
        <p:spPr>
          <a:xfrm>
            <a:off x="3975652" y="3109585"/>
            <a:ext cx="3120614" cy="45276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箭頭接點 81">
            <a:extLst>
              <a:ext uri="{FF2B5EF4-FFF2-40B4-BE49-F238E27FC236}">
                <a16:creationId xmlns:a16="http://schemas.microsoft.com/office/drawing/2014/main" id="{5592B178-A87F-E3E3-AE25-AB9AE7258DC7}"/>
              </a:ext>
            </a:extLst>
          </p:cNvPr>
          <p:cNvCxnSpPr>
            <a:cxnSpLocks/>
          </p:cNvCxnSpPr>
          <p:nvPr/>
        </p:nvCxnSpPr>
        <p:spPr>
          <a:xfrm flipV="1">
            <a:off x="3193774" y="2659347"/>
            <a:ext cx="3902492" cy="9639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箭頭接點 83">
            <a:extLst>
              <a:ext uri="{FF2B5EF4-FFF2-40B4-BE49-F238E27FC236}">
                <a16:creationId xmlns:a16="http://schemas.microsoft.com/office/drawing/2014/main" id="{B9030B7C-09CE-21BB-6B0F-F7E0CB237D0F}"/>
              </a:ext>
            </a:extLst>
          </p:cNvPr>
          <p:cNvCxnSpPr>
            <a:cxnSpLocks/>
          </p:cNvCxnSpPr>
          <p:nvPr/>
        </p:nvCxnSpPr>
        <p:spPr>
          <a:xfrm flipV="1">
            <a:off x="3193774" y="3109585"/>
            <a:ext cx="3902492" cy="52948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箭頭接點 86">
            <a:extLst>
              <a:ext uri="{FF2B5EF4-FFF2-40B4-BE49-F238E27FC236}">
                <a16:creationId xmlns:a16="http://schemas.microsoft.com/office/drawing/2014/main" id="{D5BF838A-9166-037D-3549-506CE9CF9322}"/>
              </a:ext>
            </a:extLst>
          </p:cNvPr>
          <p:cNvCxnSpPr>
            <a:cxnSpLocks/>
          </p:cNvCxnSpPr>
          <p:nvPr/>
        </p:nvCxnSpPr>
        <p:spPr>
          <a:xfrm>
            <a:off x="3975652" y="4097363"/>
            <a:ext cx="3120614" cy="5894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箭頭接點 89">
            <a:extLst>
              <a:ext uri="{FF2B5EF4-FFF2-40B4-BE49-F238E27FC236}">
                <a16:creationId xmlns:a16="http://schemas.microsoft.com/office/drawing/2014/main" id="{839BC37E-A887-AF73-E1A0-DE7BF4481465}"/>
              </a:ext>
            </a:extLst>
          </p:cNvPr>
          <p:cNvCxnSpPr>
            <a:cxnSpLocks/>
          </p:cNvCxnSpPr>
          <p:nvPr/>
        </p:nvCxnSpPr>
        <p:spPr>
          <a:xfrm>
            <a:off x="3975652" y="1607764"/>
            <a:ext cx="3120614" cy="25520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箭頭接點 94">
            <a:extLst>
              <a:ext uri="{FF2B5EF4-FFF2-40B4-BE49-F238E27FC236}">
                <a16:creationId xmlns:a16="http://schemas.microsoft.com/office/drawing/2014/main" id="{4AEC441A-0A8E-C794-2760-120DD81D0F7D}"/>
              </a:ext>
            </a:extLst>
          </p:cNvPr>
          <p:cNvCxnSpPr>
            <a:cxnSpLocks/>
          </p:cNvCxnSpPr>
          <p:nvPr/>
        </p:nvCxnSpPr>
        <p:spPr>
          <a:xfrm>
            <a:off x="5095735" y="4618156"/>
            <a:ext cx="2000531" cy="1301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箭頭接點 96">
            <a:extLst>
              <a:ext uri="{FF2B5EF4-FFF2-40B4-BE49-F238E27FC236}">
                <a16:creationId xmlns:a16="http://schemas.microsoft.com/office/drawing/2014/main" id="{62649C0A-0DE7-114B-0C9C-AE5812F52B47}"/>
              </a:ext>
            </a:extLst>
          </p:cNvPr>
          <p:cNvCxnSpPr>
            <a:cxnSpLocks/>
          </p:cNvCxnSpPr>
          <p:nvPr/>
        </p:nvCxnSpPr>
        <p:spPr>
          <a:xfrm flipV="1">
            <a:off x="3975652" y="5109835"/>
            <a:ext cx="3120614" cy="76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箭頭接點 98">
            <a:extLst>
              <a:ext uri="{FF2B5EF4-FFF2-40B4-BE49-F238E27FC236}">
                <a16:creationId xmlns:a16="http://schemas.microsoft.com/office/drawing/2014/main" id="{7C3DA8AA-4B63-E0B2-E70F-F99B99FDA599}"/>
              </a:ext>
            </a:extLst>
          </p:cNvPr>
          <p:cNvCxnSpPr>
            <a:cxnSpLocks/>
          </p:cNvCxnSpPr>
          <p:nvPr/>
        </p:nvCxnSpPr>
        <p:spPr>
          <a:xfrm>
            <a:off x="3597728" y="5635986"/>
            <a:ext cx="349853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箭頭接點 100">
            <a:extLst>
              <a:ext uri="{FF2B5EF4-FFF2-40B4-BE49-F238E27FC236}">
                <a16:creationId xmlns:a16="http://schemas.microsoft.com/office/drawing/2014/main" id="{FB1E233E-DCED-D8C8-D1D2-EE984C110F08}"/>
              </a:ext>
            </a:extLst>
          </p:cNvPr>
          <p:cNvCxnSpPr>
            <a:cxnSpLocks/>
          </p:cNvCxnSpPr>
          <p:nvPr/>
        </p:nvCxnSpPr>
        <p:spPr>
          <a:xfrm flipV="1">
            <a:off x="4293704" y="5727320"/>
            <a:ext cx="2802562" cy="43562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線箭頭接點 1">
            <a:extLst>
              <a:ext uri="{FF2B5EF4-FFF2-40B4-BE49-F238E27FC236}">
                <a16:creationId xmlns:a16="http://schemas.microsoft.com/office/drawing/2014/main" id="{7BF3B6E8-A32D-6CA0-F0F8-6EBF9FFE7525}"/>
              </a:ext>
            </a:extLst>
          </p:cNvPr>
          <p:cNvCxnSpPr>
            <a:cxnSpLocks/>
          </p:cNvCxnSpPr>
          <p:nvPr/>
        </p:nvCxnSpPr>
        <p:spPr>
          <a:xfrm>
            <a:off x="5095735" y="4676429"/>
            <a:ext cx="2000531" cy="8820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777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22" presetClass="entr" presetSubtype="8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1" presetID="22" presetClass="entr" presetSubtype="8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4" presetID="22" presetClass="entr" presetSubtype="8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11623" y="388792"/>
            <a:ext cx="6172210" cy="76993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zh-TW" altLang="en-US" sz="3200" dirty="0"/>
              <a:t>問題解決型品管圈架構</a:t>
            </a:r>
            <a:endParaRPr lang="zh-TW" altLang="en-US" sz="3200" dirty="0">
              <a:latin typeface="標楷體" pitchFamily="65" charset="-120"/>
            </a:endParaRPr>
          </a:p>
        </p:txBody>
      </p:sp>
      <p:sp>
        <p:nvSpPr>
          <p:cNvPr id="62" name="Rectangle 2">
            <a:extLst>
              <a:ext uri="{FF2B5EF4-FFF2-40B4-BE49-F238E27FC236}">
                <a16:creationId xmlns:a16="http://schemas.microsoft.com/office/drawing/2014/main" id="{1826A0F6-F860-A6DF-1512-C131FDAB2DE5}"/>
              </a:ext>
            </a:extLst>
          </p:cNvPr>
          <p:cNvSpPr txBox="1">
            <a:spLocks noChangeArrowheads="1"/>
          </p:cNvSpPr>
          <p:nvPr/>
        </p:nvSpPr>
        <p:spPr>
          <a:xfrm>
            <a:off x="6590429" y="414810"/>
            <a:ext cx="5068171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3200" dirty="0">
                <a:latin typeface="標楷體" pitchFamily="65" charset="-120"/>
              </a:rPr>
              <a:t>護理專案架構</a:t>
            </a:r>
          </a:p>
        </p:txBody>
      </p:sp>
      <p:sp>
        <p:nvSpPr>
          <p:cNvPr id="63" name="Rectangle 3">
            <a:extLst>
              <a:ext uri="{FF2B5EF4-FFF2-40B4-BE49-F238E27FC236}">
                <a16:creationId xmlns:a16="http://schemas.microsoft.com/office/drawing/2014/main" id="{57E98B19-9D09-E936-74C2-2AC5E59FF24E}"/>
              </a:ext>
            </a:extLst>
          </p:cNvPr>
          <p:cNvSpPr txBox="1">
            <a:spLocks noChangeArrowheads="1"/>
          </p:cNvSpPr>
          <p:nvPr/>
        </p:nvSpPr>
        <p:spPr>
          <a:xfrm>
            <a:off x="7096266" y="1322932"/>
            <a:ext cx="4366703" cy="52204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一、摘要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二、前言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三、現況分析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四、問題及導因確立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五、專案目的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六、文獻查證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七、解決辦法及執行過程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八、結果評值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九、討論與結論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十、參考資料</a:t>
            </a:r>
          </a:p>
        </p:txBody>
      </p:sp>
      <p:cxnSp>
        <p:nvCxnSpPr>
          <p:cNvPr id="6" name="直線箭頭接點 5">
            <a:extLst>
              <a:ext uri="{FF2B5EF4-FFF2-40B4-BE49-F238E27FC236}">
                <a16:creationId xmlns:a16="http://schemas.microsoft.com/office/drawing/2014/main" id="{10D39914-D3FD-48ED-FBFA-5AC37CBE31CC}"/>
              </a:ext>
            </a:extLst>
          </p:cNvPr>
          <p:cNvCxnSpPr>
            <a:cxnSpLocks/>
          </p:cNvCxnSpPr>
          <p:nvPr/>
        </p:nvCxnSpPr>
        <p:spPr>
          <a:xfrm>
            <a:off x="3975652" y="1567131"/>
            <a:ext cx="3120614" cy="5093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3">
            <a:extLst>
              <a:ext uri="{FF2B5EF4-FFF2-40B4-BE49-F238E27FC236}">
                <a16:creationId xmlns:a16="http://schemas.microsoft.com/office/drawing/2014/main" id="{C839D15F-6A5E-4F91-D393-E2B46679F9F6}"/>
              </a:ext>
            </a:extLst>
          </p:cNvPr>
          <p:cNvSpPr txBox="1">
            <a:spLocks noChangeArrowheads="1"/>
          </p:cNvSpPr>
          <p:nvPr/>
        </p:nvSpPr>
        <p:spPr>
          <a:xfrm>
            <a:off x="1719078" y="1335739"/>
            <a:ext cx="3446543" cy="52204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一、主題選定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二、活動計劃擬定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三、現狀把握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四、目標設定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五、解析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六、對策擬定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七、對策實施及檢討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八、效果確認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九、標準化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十、檢討及改進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endParaRPr lang="zh-TW" altLang="en-US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endParaRPr lang="zh-TW" altLang="en-US" dirty="0"/>
          </a:p>
        </p:txBody>
      </p:sp>
      <p:cxnSp>
        <p:nvCxnSpPr>
          <p:cNvPr id="76" name="直線箭頭接點 75">
            <a:extLst>
              <a:ext uri="{FF2B5EF4-FFF2-40B4-BE49-F238E27FC236}">
                <a16:creationId xmlns:a16="http://schemas.microsoft.com/office/drawing/2014/main" id="{05016A74-FE79-5FBA-02A5-EBDD2A4EC45F}"/>
              </a:ext>
            </a:extLst>
          </p:cNvPr>
          <p:cNvCxnSpPr>
            <a:cxnSpLocks/>
          </p:cNvCxnSpPr>
          <p:nvPr/>
        </p:nvCxnSpPr>
        <p:spPr>
          <a:xfrm>
            <a:off x="4625009" y="2117083"/>
            <a:ext cx="2471257" cy="24930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箭頭接點 77">
            <a:extLst>
              <a:ext uri="{FF2B5EF4-FFF2-40B4-BE49-F238E27FC236}">
                <a16:creationId xmlns:a16="http://schemas.microsoft.com/office/drawing/2014/main" id="{00EEDDA7-3CC0-0B0D-DD0A-E32737D7230C}"/>
              </a:ext>
            </a:extLst>
          </p:cNvPr>
          <p:cNvCxnSpPr>
            <a:cxnSpLocks/>
          </p:cNvCxnSpPr>
          <p:nvPr/>
        </p:nvCxnSpPr>
        <p:spPr>
          <a:xfrm>
            <a:off x="3975652" y="2593017"/>
            <a:ext cx="312061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箭頭接點 79">
            <a:extLst>
              <a:ext uri="{FF2B5EF4-FFF2-40B4-BE49-F238E27FC236}">
                <a16:creationId xmlns:a16="http://schemas.microsoft.com/office/drawing/2014/main" id="{E926E8FD-C1CB-7661-1916-9E31084E9C6B}"/>
              </a:ext>
            </a:extLst>
          </p:cNvPr>
          <p:cNvCxnSpPr>
            <a:cxnSpLocks/>
          </p:cNvCxnSpPr>
          <p:nvPr/>
        </p:nvCxnSpPr>
        <p:spPr>
          <a:xfrm>
            <a:off x="3975652" y="3109585"/>
            <a:ext cx="3120614" cy="45276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箭頭接點 81">
            <a:extLst>
              <a:ext uri="{FF2B5EF4-FFF2-40B4-BE49-F238E27FC236}">
                <a16:creationId xmlns:a16="http://schemas.microsoft.com/office/drawing/2014/main" id="{5592B178-A87F-E3E3-AE25-AB9AE7258DC7}"/>
              </a:ext>
            </a:extLst>
          </p:cNvPr>
          <p:cNvCxnSpPr>
            <a:cxnSpLocks/>
          </p:cNvCxnSpPr>
          <p:nvPr/>
        </p:nvCxnSpPr>
        <p:spPr>
          <a:xfrm flipV="1">
            <a:off x="3193774" y="2659347"/>
            <a:ext cx="3902492" cy="9639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箭頭接點 83">
            <a:extLst>
              <a:ext uri="{FF2B5EF4-FFF2-40B4-BE49-F238E27FC236}">
                <a16:creationId xmlns:a16="http://schemas.microsoft.com/office/drawing/2014/main" id="{B9030B7C-09CE-21BB-6B0F-F7E0CB237D0F}"/>
              </a:ext>
            </a:extLst>
          </p:cNvPr>
          <p:cNvCxnSpPr>
            <a:cxnSpLocks/>
          </p:cNvCxnSpPr>
          <p:nvPr/>
        </p:nvCxnSpPr>
        <p:spPr>
          <a:xfrm flipV="1">
            <a:off x="3193774" y="3109585"/>
            <a:ext cx="3902492" cy="52948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箭頭接點 86">
            <a:extLst>
              <a:ext uri="{FF2B5EF4-FFF2-40B4-BE49-F238E27FC236}">
                <a16:creationId xmlns:a16="http://schemas.microsoft.com/office/drawing/2014/main" id="{D5BF838A-9166-037D-3549-506CE9CF9322}"/>
              </a:ext>
            </a:extLst>
          </p:cNvPr>
          <p:cNvCxnSpPr>
            <a:cxnSpLocks/>
          </p:cNvCxnSpPr>
          <p:nvPr/>
        </p:nvCxnSpPr>
        <p:spPr>
          <a:xfrm>
            <a:off x="3975652" y="4097363"/>
            <a:ext cx="3120614" cy="5894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箭頭接點 89">
            <a:extLst>
              <a:ext uri="{FF2B5EF4-FFF2-40B4-BE49-F238E27FC236}">
                <a16:creationId xmlns:a16="http://schemas.microsoft.com/office/drawing/2014/main" id="{839BC37E-A887-AF73-E1A0-DE7BF4481465}"/>
              </a:ext>
            </a:extLst>
          </p:cNvPr>
          <p:cNvCxnSpPr>
            <a:cxnSpLocks/>
          </p:cNvCxnSpPr>
          <p:nvPr/>
        </p:nvCxnSpPr>
        <p:spPr>
          <a:xfrm>
            <a:off x="3975652" y="1607764"/>
            <a:ext cx="3120614" cy="25520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箭頭接點 94">
            <a:extLst>
              <a:ext uri="{FF2B5EF4-FFF2-40B4-BE49-F238E27FC236}">
                <a16:creationId xmlns:a16="http://schemas.microsoft.com/office/drawing/2014/main" id="{4AEC441A-0A8E-C794-2760-120DD81D0F7D}"/>
              </a:ext>
            </a:extLst>
          </p:cNvPr>
          <p:cNvCxnSpPr>
            <a:cxnSpLocks/>
          </p:cNvCxnSpPr>
          <p:nvPr/>
        </p:nvCxnSpPr>
        <p:spPr>
          <a:xfrm>
            <a:off x="5095735" y="4618156"/>
            <a:ext cx="2000531" cy="1301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箭頭接點 96">
            <a:extLst>
              <a:ext uri="{FF2B5EF4-FFF2-40B4-BE49-F238E27FC236}">
                <a16:creationId xmlns:a16="http://schemas.microsoft.com/office/drawing/2014/main" id="{62649C0A-0DE7-114B-0C9C-AE5812F52B47}"/>
              </a:ext>
            </a:extLst>
          </p:cNvPr>
          <p:cNvCxnSpPr>
            <a:cxnSpLocks/>
          </p:cNvCxnSpPr>
          <p:nvPr/>
        </p:nvCxnSpPr>
        <p:spPr>
          <a:xfrm flipV="1">
            <a:off x="3975652" y="5109835"/>
            <a:ext cx="3120614" cy="76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箭頭接點 98">
            <a:extLst>
              <a:ext uri="{FF2B5EF4-FFF2-40B4-BE49-F238E27FC236}">
                <a16:creationId xmlns:a16="http://schemas.microsoft.com/office/drawing/2014/main" id="{7C3DA8AA-4B63-E0B2-E70F-F99B99FDA599}"/>
              </a:ext>
            </a:extLst>
          </p:cNvPr>
          <p:cNvCxnSpPr>
            <a:cxnSpLocks/>
          </p:cNvCxnSpPr>
          <p:nvPr/>
        </p:nvCxnSpPr>
        <p:spPr>
          <a:xfrm>
            <a:off x="3597728" y="5635986"/>
            <a:ext cx="349853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箭頭接點 100">
            <a:extLst>
              <a:ext uri="{FF2B5EF4-FFF2-40B4-BE49-F238E27FC236}">
                <a16:creationId xmlns:a16="http://schemas.microsoft.com/office/drawing/2014/main" id="{FB1E233E-DCED-D8C8-D1D2-EE984C110F08}"/>
              </a:ext>
            </a:extLst>
          </p:cNvPr>
          <p:cNvCxnSpPr>
            <a:cxnSpLocks/>
          </p:cNvCxnSpPr>
          <p:nvPr/>
        </p:nvCxnSpPr>
        <p:spPr>
          <a:xfrm flipV="1">
            <a:off x="4293704" y="5727320"/>
            <a:ext cx="2802562" cy="43562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線箭頭接點 1">
            <a:extLst>
              <a:ext uri="{FF2B5EF4-FFF2-40B4-BE49-F238E27FC236}">
                <a16:creationId xmlns:a16="http://schemas.microsoft.com/office/drawing/2014/main" id="{7BF3B6E8-A32D-6CA0-F0F8-6EBF9FFE7525}"/>
              </a:ext>
            </a:extLst>
          </p:cNvPr>
          <p:cNvCxnSpPr>
            <a:cxnSpLocks/>
          </p:cNvCxnSpPr>
          <p:nvPr/>
        </p:nvCxnSpPr>
        <p:spPr>
          <a:xfrm>
            <a:off x="5095735" y="4676429"/>
            <a:ext cx="2000531" cy="8820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965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5DD3914E-4067-1740-ABB6-9920791D33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33320F2-E7D0-8E4B-999F-C6C330DB7509}" type="slidenum">
              <a:rPr kumimoji="1" lang="zh-TW" altLang="en-US" smtClean="0"/>
              <a:t>15</a:t>
            </a:fld>
            <a:endParaRPr kumimoji="1" lang="zh-TW" alt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89A87AF-7295-AA4D-B771-09BA3D450742}"/>
              </a:ext>
            </a:extLst>
          </p:cNvPr>
          <p:cNvSpPr txBox="1">
            <a:spLocks noChangeArrowheads="1"/>
          </p:cNvSpPr>
          <p:nvPr/>
        </p:nvSpPr>
        <p:spPr>
          <a:xfrm>
            <a:off x="4533900" y="2135187"/>
            <a:ext cx="7486650" cy="2587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問題解決型品管圈與</a:t>
            </a:r>
            <a:br>
              <a:rPr kumimoji="1" lang="en-US" altLang="zh-TW" sz="5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護理專案活動重點比較</a:t>
            </a:r>
          </a:p>
        </p:txBody>
      </p:sp>
    </p:spTree>
    <p:extLst>
      <p:ext uri="{BB962C8B-B14F-4D97-AF65-F5344CB8AC3E}">
        <p14:creationId xmlns:p14="http://schemas.microsoft.com/office/powerpoint/2010/main" val="1344903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757391"/>
              </p:ext>
            </p:extLst>
          </p:nvPr>
        </p:nvGraphicFramePr>
        <p:xfrm>
          <a:off x="334412" y="1249680"/>
          <a:ext cx="11520000" cy="48728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888758948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36335664"/>
                    </a:ext>
                  </a:extLst>
                </a:gridCol>
              </a:tblGrid>
              <a:tr h="40192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678881"/>
                  </a:ext>
                </a:extLst>
              </a:tr>
              <a:tr h="4019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4488">
                <a:tc rowSpan="2"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一、</a:t>
                      </a:r>
                      <a:endParaRPr lang="en-US" alt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/>
                      </a:endParaRPr>
                    </a:p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主題選定</a:t>
                      </a: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提出改善小組主要問題點、初步討論可能原因及對策、</a:t>
                      </a: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蒐集相關數據資料或由成員適當評價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、選定本期活動主題、確立活動主題（動詞＋名詞＋衡量指標）、主題範圍、專有名詞、計算公式、</a:t>
                      </a:r>
                      <a:r>
                        <a:rPr lang="zh-TW" altLang="en-US" sz="24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文獻查證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</a:t>
                      </a:r>
                      <a:r>
                        <a:rPr lang="zh-TW" altLang="en-US" sz="2400" b="1" kern="100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選題理由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</a:t>
                      </a:r>
                      <a:r>
                        <a:rPr 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QC STORY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選用判定（問題解決型、課題達成型）、先期評價無形成果（雷達圖）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12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二、</a:t>
                      </a:r>
                      <a:endParaRPr lang="en-US" alt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/>
                      </a:endParaRPr>
                    </a:p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前言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能說明引發做此專案之</a:t>
                      </a: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動機</a:t>
                      </a:r>
                    </a:p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能說明此專案之</a:t>
                      </a:r>
                      <a:r>
                        <a:rPr lang="zh-TW" altLang="en-US" sz="24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重要性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及</a:t>
                      </a:r>
                      <a:r>
                        <a:rPr lang="zh-TW" altLang="en-US" sz="2400" b="1" kern="100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主旨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44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六、文獻查證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應呈現與主題相關之概念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文獻整理有系統、有組織、有條理、與主題相關</a:t>
                      </a:r>
                    </a:p>
                    <a:p>
                      <a:pPr marL="269875" indent="-269875"/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能呈現與解決辦法相關之文獻</a:t>
                      </a: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如有高證據等級實證文獻尤佳）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783520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16</a:t>
            </a:fld>
            <a:endParaRPr kumimoji="1" lang="zh-TW" altLang="en-US"/>
          </a:p>
        </p:txBody>
      </p:sp>
      <p:cxnSp>
        <p:nvCxnSpPr>
          <p:cNvPr id="3" name="直線箭頭接點 2">
            <a:extLst>
              <a:ext uri="{FF2B5EF4-FFF2-40B4-BE49-F238E27FC236}">
                <a16:creationId xmlns:a16="http://schemas.microsoft.com/office/drawing/2014/main" id="{75FE0CB1-70EC-2C08-F2F4-BC285A6ABB79}"/>
              </a:ext>
            </a:extLst>
          </p:cNvPr>
          <p:cNvCxnSpPr>
            <a:cxnSpLocks/>
          </p:cNvCxnSpPr>
          <p:nvPr/>
        </p:nvCxnSpPr>
        <p:spPr>
          <a:xfrm flipV="1">
            <a:off x="3468524" y="2875722"/>
            <a:ext cx="6669389" cy="5467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箭頭接點 5">
            <a:extLst>
              <a:ext uri="{FF2B5EF4-FFF2-40B4-BE49-F238E27FC236}">
                <a16:creationId xmlns:a16="http://schemas.microsoft.com/office/drawing/2014/main" id="{2A171006-582C-9AED-3651-BDB741A61E60}"/>
              </a:ext>
            </a:extLst>
          </p:cNvPr>
          <p:cNvCxnSpPr>
            <a:cxnSpLocks/>
          </p:cNvCxnSpPr>
          <p:nvPr/>
        </p:nvCxnSpPr>
        <p:spPr>
          <a:xfrm flipV="1">
            <a:off x="3468524" y="3429000"/>
            <a:ext cx="6218815" cy="10138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箭頭接點 7">
            <a:extLst>
              <a:ext uri="{FF2B5EF4-FFF2-40B4-BE49-F238E27FC236}">
                <a16:creationId xmlns:a16="http://schemas.microsoft.com/office/drawing/2014/main" id="{03A89512-956F-E974-F478-F7A369A316F6}"/>
              </a:ext>
            </a:extLst>
          </p:cNvPr>
          <p:cNvCxnSpPr>
            <a:cxnSpLocks/>
          </p:cNvCxnSpPr>
          <p:nvPr/>
        </p:nvCxnSpPr>
        <p:spPr>
          <a:xfrm>
            <a:off x="3468524" y="4442853"/>
            <a:ext cx="2759998" cy="6592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箭頭接點 10">
            <a:extLst>
              <a:ext uri="{FF2B5EF4-FFF2-40B4-BE49-F238E27FC236}">
                <a16:creationId xmlns:a16="http://schemas.microsoft.com/office/drawing/2014/main" id="{884DF6F3-2FC3-C21D-709A-2AB153270827}"/>
              </a:ext>
            </a:extLst>
          </p:cNvPr>
          <p:cNvCxnSpPr>
            <a:cxnSpLocks/>
          </p:cNvCxnSpPr>
          <p:nvPr/>
        </p:nvCxnSpPr>
        <p:spPr>
          <a:xfrm flipV="1">
            <a:off x="5072037" y="3429000"/>
            <a:ext cx="5748363" cy="10138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2">
            <a:extLst>
              <a:ext uri="{FF2B5EF4-FFF2-40B4-BE49-F238E27FC236}">
                <a16:creationId xmlns:a16="http://schemas.microsoft.com/office/drawing/2014/main" id="{E6391247-C21C-ABBA-90E7-B52D02106FD0}"/>
              </a:ext>
            </a:extLst>
          </p:cNvPr>
          <p:cNvSpPr txBox="1">
            <a:spLocks noChangeArrowheads="1"/>
          </p:cNvSpPr>
          <p:nvPr/>
        </p:nvSpPr>
        <p:spPr>
          <a:xfrm>
            <a:off x="2696055" y="255767"/>
            <a:ext cx="6796714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4000" dirty="0"/>
              <a:t>品管圈</a:t>
            </a:r>
            <a:r>
              <a:rPr lang="en-US" altLang="zh-TW" sz="4000" dirty="0"/>
              <a:t>VS</a:t>
            </a:r>
            <a:r>
              <a:rPr lang="zh-TW" altLang="en-US" sz="4000" dirty="0"/>
              <a:t>護理專案</a:t>
            </a:r>
            <a:r>
              <a:rPr lang="en-US" altLang="zh-TW" sz="4000" dirty="0"/>
              <a:t>-</a:t>
            </a:r>
            <a:r>
              <a:rPr lang="zh-TW" altLang="en-US" sz="4000" dirty="0"/>
              <a:t>活動重點比較</a:t>
            </a:r>
            <a:endParaRPr lang="zh-TW" altLang="en-US" sz="4000" dirty="0">
              <a:latin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3901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7338352"/>
              </p:ext>
            </p:extLst>
          </p:nvPr>
        </p:nvGraphicFramePr>
        <p:xfrm>
          <a:off x="334412" y="1249680"/>
          <a:ext cx="11520000" cy="48728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888758948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36335664"/>
                    </a:ext>
                  </a:extLst>
                </a:gridCol>
              </a:tblGrid>
              <a:tr h="40192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678881"/>
                  </a:ext>
                </a:extLst>
              </a:tr>
              <a:tr h="4019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8976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二、</a:t>
                      </a:r>
                      <a:b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</a:b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活動計劃擬定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決定活動步驟及順序、討論各步驟所需時程、列出繁忙事務及時段、考慮活動期限、</a:t>
                      </a:r>
                      <a:r>
                        <a:rPr lang="zh-TW" altLang="en-US" sz="24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排定活動時程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、決定各階段品管工具、執行成員工作分派、選定開會地點、綜合思考活動計畫之可行及邏輯、送輔導員及主管審核後公告實施</a:t>
                      </a:r>
                    </a:p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endParaRPr lang="zh-TW" altLang="en-US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七、解決辦法及執行過程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能整合所蒐集資料（如：內部證據、外部證據、實證文獻、專家意見），形成具體的解決方案。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能呈現正確且完整的執行計畫進度，如甘特圖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計畫期內容詳實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4.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執行期內容詳實並有描述所遭遇之困難與修正情形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5.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評值期內容詳實，並說明評值期間、工具、人員、方法、個案數</a:t>
                      </a:r>
                    </a:p>
                    <a:p>
                      <a:endParaRPr lang="zh-TW" altLang="en-US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17</a:t>
            </a:fld>
            <a:endParaRPr kumimoji="1" lang="zh-TW" altLang="en-US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6391247-C21C-ABBA-90E7-B52D02106FD0}"/>
              </a:ext>
            </a:extLst>
          </p:cNvPr>
          <p:cNvSpPr txBox="1">
            <a:spLocks noChangeArrowheads="1"/>
          </p:cNvSpPr>
          <p:nvPr/>
        </p:nvSpPr>
        <p:spPr>
          <a:xfrm>
            <a:off x="2696055" y="255767"/>
            <a:ext cx="6796714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4000" dirty="0"/>
              <a:t>品管圈</a:t>
            </a:r>
            <a:r>
              <a:rPr lang="en-US" altLang="zh-TW" sz="4000" dirty="0"/>
              <a:t>VS</a:t>
            </a:r>
            <a:r>
              <a:rPr lang="zh-TW" altLang="en-US" sz="4000" dirty="0"/>
              <a:t>護理專案</a:t>
            </a:r>
            <a:r>
              <a:rPr lang="en-US" altLang="zh-TW" sz="4000" dirty="0"/>
              <a:t>-</a:t>
            </a:r>
            <a:r>
              <a:rPr lang="zh-TW" altLang="en-US" sz="4000" dirty="0"/>
              <a:t>活動重點比較</a:t>
            </a:r>
            <a:endParaRPr lang="zh-TW" altLang="en-US" sz="4000" dirty="0">
              <a:latin typeface="標楷體" pitchFamily="65" charset="-120"/>
            </a:endParaRPr>
          </a:p>
        </p:txBody>
      </p:sp>
      <p:cxnSp>
        <p:nvCxnSpPr>
          <p:cNvPr id="5" name="直線箭頭接點 4">
            <a:extLst>
              <a:ext uri="{FF2B5EF4-FFF2-40B4-BE49-F238E27FC236}">
                <a16:creationId xmlns:a16="http://schemas.microsoft.com/office/drawing/2014/main" id="{1891E22D-99AD-3C40-F306-3008E7A0C9B9}"/>
              </a:ext>
            </a:extLst>
          </p:cNvPr>
          <p:cNvCxnSpPr>
            <a:cxnSpLocks/>
          </p:cNvCxnSpPr>
          <p:nvPr/>
        </p:nvCxnSpPr>
        <p:spPr>
          <a:xfrm flipV="1">
            <a:off x="4422680" y="3366655"/>
            <a:ext cx="2455198" cy="18544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098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240334"/>
              </p:ext>
            </p:extLst>
          </p:nvPr>
        </p:nvGraphicFramePr>
        <p:xfrm>
          <a:off x="334412" y="1249680"/>
          <a:ext cx="11520000" cy="48728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888758948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36335664"/>
                    </a:ext>
                  </a:extLst>
                </a:gridCol>
              </a:tblGrid>
              <a:tr h="40192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678881"/>
                  </a:ext>
                </a:extLst>
              </a:tr>
              <a:tr h="4019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8976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三、</a:t>
                      </a:r>
                      <a:r>
                        <a:rPr lang="zh-TW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現狀把握</a:t>
                      </a:r>
                      <a:endParaRPr lang="zh-TW" sz="2400" b="1" kern="100" dirty="0">
                        <a:solidFill>
                          <a:srgbClr val="0432FF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單位簡介（服務項目、人力比、服務量等）、作業流程簡介、改善前數據蒐集（歷史資料分析法、重新蒐集數據法，以</a:t>
                      </a:r>
                      <a:r>
                        <a:rPr 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5W2H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詳述）、改善前數據蒐集統計、執行層別比較、執行改善前重點把握（柏拉圖分析）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三、現況分析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現況分析切題且具客觀性、時效性、正確性和完整性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資料的收集方法應呈現調查期間、工具、人員、方法、個案數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問題的評估方法能有效找出重要原因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18</a:t>
            </a:fld>
            <a:endParaRPr kumimoji="1" lang="zh-TW" altLang="en-US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6391247-C21C-ABBA-90E7-B52D02106FD0}"/>
              </a:ext>
            </a:extLst>
          </p:cNvPr>
          <p:cNvSpPr txBox="1">
            <a:spLocks noChangeArrowheads="1"/>
          </p:cNvSpPr>
          <p:nvPr/>
        </p:nvSpPr>
        <p:spPr>
          <a:xfrm>
            <a:off x="2696055" y="255767"/>
            <a:ext cx="6796714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4000" dirty="0"/>
              <a:t>品管圈</a:t>
            </a:r>
            <a:r>
              <a:rPr lang="en-US" altLang="zh-TW" sz="4000" dirty="0"/>
              <a:t>VS</a:t>
            </a:r>
            <a:r>
              <a:rPr lang="zh-TW" altLang="en-US" sz="4000" dirty="0"/>
              <a:t>護理專案</a:t>
            </a:r>
            <a:r>
              <a:rPr lang="en-US" altLang="zh-TW" sz="4000" dirty="0"/>
              <a:t>-</a:t>
            </a:r>
            <a:r>
              <a:rPr lang="zh-TW" altLang="en-US" sz="4000" dirty="0"/>
              <a:t>活動重點比較</a:t>
            </a:r>
            <a:endParaRPr lang="zh-TW" altLang="en-US" sz="4000" dirty="0">
              <a:latin typeface="標楷體" pitchFamily="65" charset="-120"/>
            </a:endParaRPr>
          </a:p>
        </p:txBody>
      </p:sp>
      <p:cxnSp>
        <p:nvCxnSpPr>
          <p:cNvPr id="3" name="直線箭頭接點 2">
            <a:extLst>
              <a:ext uri="{FF2B5EF4-FFF2-40B4-BE49-F238E27FC236}">
                <a16:creationId xmlns:a16="http://schemas.microsoft.com/office/drawing/2014/main" id="{373F8D76-BE13-854D-D550-07F0CC9E0EEE}"/>
              </a:ext>
            </a:extLst>
          </p:cNvPr>
          <p:cNvCxnSpPr>
            <a:cxnSpLocks/>
          </p:cNvCxnSpPr>
          <p:nvPr/>
        </p:nvCxnSpPr>
        <p:spPr>
          <a:xfrm>
            <a:off x="977116" y="4232806"/>
            <a:ext cx="526465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107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46195"/>
              </p:ext>
            </p:extLst>
          </p:nvPr>
        </p:nvGraphicFramePr>
        <p:xfrm>
          <a:off x="334412" y="1249680"/>
          <a:ext cx="11520000" cy="48728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888758948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36335664"/>
                    </a:ext>
                  </a:extLst>
                </a:gridCol>
              </a:tblGrid>
              <a:tr h="40192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678881"/>
                  </a:ext>
                </a:extLst>
              </a:tr>
              <a:tr h="4019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8976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四、目標設定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確認現狀把握之結果、蒐集標竿及文獻之建議、適當評估小組改善能力、視情形加上一適當挑戰值、明確訂出活動目標、闡述目標設定理由</a:t>
                      </a:r>
                    </a:p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endParaRPr lang="zh-TW" altLang="en-US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五、專案目的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目的合理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能說明量測指標之操作性定義及其計算公式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19</a:t>
            </a:fld>
            <a:endParaRPr kumimoji="1" lang="zh-TW" altLang="en-US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6391247-C21C-ABBA-90E7-B52D02106FD0}"/>
              </a:ext>
            </a:extLst>
          </p:cNvPr>
          <p:cNvSpPr txBox="1">
            <a:spLocks noChangeArrowheads="1"/>
          </p:cNvSpPr>
          <p:nvPr/>
        </p:nvSpPr>
        <p:spPr>
          <a:xfrm>
            <a:off x="2696055" y="255767"/>
            <a:ext cx="6796714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4000" dirty="0"/>
              <a:t>品管圈</a:t>
            </a:r>
            <a:r>
              <a:rPr lang="en-US" altLang="zh-TW" sz="4000" dirty="0"/>
              <a:t>VS</a:t>
            </a:r>
            <a:r>
              <a:rPr lang="zh-TW" altLang="en-US" sz="4000" dirty="0"/>
              <a:t>護理專案</a:t>
            </a:r>
            <a:r>
              <a:rPr lang="en-US" altLang="zh-TW" sz="4000" dirty="0"/>
              <a:t>-</a:t>
            </a:r>
            <a:r>
              <a:rPr lang="zh-TW" altLang="en-US" sz="4000" dirty="0"/>
              <a:t>活動重點比較</a:t>
            </a:r>
            <a:endParaRPr lang="zh-TW" altLang="en-US" sz="4000" dirty="0">
              <a:latin typeface="標楷體" pitchFamily="65" charset="-120"/>
            </a:endParaRPr>
          </a:p>
        </p:txBody>
      </p:sp>
      <p:cxnSp>
        <p:nvCxnSpPr>
          <p:cNvPr id="3" name="直線箭頭接點 2">
            <a:extLst>
              <a:ext uri="{FF2B5EF4-FFF2-40B4-BE49-F238E27FC236}">
                <a16:creationId xmlns:a16="http://schemas.microsoft.com/office/drawing/2014/main" id="{4F5B2B96-7BFF-AD11-804E-37E55518C9B3}"/>
              </a:ext>
            </a:extLst>
          </p:cNvPr>
          <p:cNvCxnSpPr>
            <a:cxnSpLocks/>
          </p:cNvCxnSpPr>
          <p:nvPr/>
        </p:nvCxnSpPr>
        <p:spPr>
          <a:xfrm>
            <a:off x="977116" y="4232806"/>
            <a:ext cx="526465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289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>
            <a:extLst>
              <a:ext uri="{FF2B5EF4-FFF2-40B4-BE49-F238E27FC236}">
                <a16:creationId xmlns:a16="http://schemas.microsoft.com/office/drawing/2014/main" id="{EDAC2B45-7097-FC47-961E-FB9293998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/>
              <a:t>課程大綱 </a:t>
            </a:r>
            <a:r>
              <a:rPr kumimoji="1" lang="en-US" altLang="zh-TW" sz="3600" dirty="0"/>
              <a:t>I</a:t>
            </a:r>
            <a:endParaRPr kumimoji="1" lang="zh-TW" altLang="en-US" sz="3600" dirty="0">
              <a:solidFill>
                <a:srgbClr val="521B93"/>
              </a:solidFill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D742C312-8164-914E-9C97-FACF4F466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2</a:t>
            </a:fld>
            <a:endParaRPr kumimoji="1" lang="zh-TW" altLang="en-US"/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AB317E0C-CD64-9979-0353-D5F1309B6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9496" y="1658291"/>
            <a:ext cx="8219234" cy="435133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kumimoji="1" lang="zh-TW" altLang="en-US" sz="3200" dirty="0"/>
              <a:t>問題解決型品管圈各階段活動重點</a:t>
            </a:r>
          </a:p>
          <a:p>
            <a:pPr>
              <a:lnSpc>
                <a:spcPct val="110000"/>
              </a:lnSpc>
            </a:pPr>
            <a:r>
              <a:rPr kumimoji="1" lang="zh-TW" altLang="en-US" sz="3200" dirty="0"/>
              <a:t>護理專案各階段活動重點</a:t>
            </a:r>
            <a:endParaRPr kumimoji="1" lang="en-US" altLang="zh-TW" sz="3200" dirty="0"/>
          </a:p>
          <a:p>
            <a:pPr>
              <a:lnSpc>
                <a:spcPct val="110000"/>
              </a:lnSpc>
            </a:pPr>
            <a:r>
              <a:rPr kumimoji="1" lang="zh-TW" altLang="en-US" sz="3200" dirty="0"/>
              <a:t>問題解決型品管圈與護理專案結構比較</a:t>
            </a:r>
            <a:endParaRPr kumimoji="1" lang="en-US" altLang="zh-TW" sz="3200" dirty="0"/>
          </a:p>
          <a:p>
            <a:pPr>
              <a:lnSpc>
                <a:spcPct val="110000"/>
              </a:lnSpc>
            </a:pPr>
            <a:r>
              <a:rPr kumimoji="1" lang="zh-TW" altLang="en-US" sz="3200" dirty="0"/>
              <a:t>問題解決型品管圈與護理專案活動重點比較</a:t>
            </a:r>
            <a:endParaRPr kumimoji="1" lang="en-US" altLang="zh-TW" sz="3200" dirty="0"/>
          </a:p>
          <a:p>
            <a:pPr>
              <a:lnSpc>
                <a:spcPct val="110000"/>
              </a:lnSpc>
            </a:pPr>
            <a:r>
              <a:rPr kumimoji="1" lang="zh-TW" altLang="en-US" sz="3200" dirty="0"/>
              <a:t>問題解決型品管圈與護理專案</a:t>
            </a:r>
            <a:r>
              <a:rPr kumimoji="1" lang="zh-TW" altLang="en-US" sz="3200"/>
              <a:t>實例比較</a:t>
            </a:r>
            <a:endParaRPr kumimoji="1" lang="zh-TW" altLang="en-US" sz="3200" dirty="0"/>
          </a:p>
          <a:p>
            <a:pPr>
              <a:lnSpc>
                <a:spcPct val="110000"/>
              </a:lnSpc>
            </a:pPr>
            <a:endParaRPr kumimoji="1" lang="zh-TW" altLang="en-US" sz="3200" dirty="0"/>
          </a:p>
          <a:p>
            <a:pPr>
              <a:lnSpc>
                <a:spcPct val="110000"/>
              </a:lnSpc>
            </a:pPr>
            <a:endParaRPr kumimoji="1" lang="zh-TW" altLang="en-US" sz="3200" dirty="0"/>
          </a:p>
          <a:p>
            <a:pPr>
              <a:lnSpc>
                <a:spcPct val="110000"/>
              </a:lnSpc>
            </a:pPr>
            <a:endParaRPr kumimoji="1" lang="zh-TW" altLang="en-US" sz="3200" dirty="0"/>
          </a:p>
          <a:p>
            <a:pPr>
              <a:lnSpc>
                <a:spcPct val="110000"/>
              </a:lnSpc>
            </a:pPr>
            <a:endParaRPr kumimoji="1" lang="zh-TW" altLang="en-US" sz="3200" dirty="0"/>
          </a:p>
          <a:p>
            <a:pPr>
              <a:lnSpc>
                <a:spcPct val="110000"/>
              </a:lnSpc>
            </a:pPr>
            <a:endParaRPr kumimoji="1" lang="zh-TW" altLang="en-US" sz="3200" dirty="0"/>
          </a:p>
          <a:p>
            <a:pPr>
              <a:lnSpc>
                <a:spcPct val="110000"/>
              </a:lnSpc>
            </a:pPr>
            <a:endParaRPr kumimoji="1" lang="en-US" altLang="zh-TW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326950"/>
              </p:ext>
            </p:extLst>
          </p:nvPr>
        </p:nvGraphicFramePr>
        <p:xfrm>
          <a:off x="334412" y="1249680"/>
          <a:ext cx="11520000" cy="51274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888758948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36335664"/>
                    </a:ext>
                  </a:extLst>
                </a:gridCol>
              </a:tblGrid>
              <a:tr h="40192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678881"/>
                  </a:ext>
                </a:extLst>
              </a:tr>
              <a:tr h="4019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000">
                <a:tc rowSpan="2"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五、解析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特性要因分析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（依據現狀把握項目展開）、要因圈選、</a:t>
                      </a:r>
                      <a:r>
                        <a:rPr lang="zh-TW" altLang="en-US" sz="24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真因驗證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（可採用意見調查、蒐集數據、觀察、評估、測試、</a:t>
                      </a: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…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等方法，並以</a:t>
                      </a: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5W2H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詳述）</a:t>
                      </a:r>
                    </a:p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endParaRPr lang="zh-TW" altLang="en-US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0000"/>
                        </a:lnSpc>
                        <a:spcBef>
                          <a:spcPts val="600"/>
                        </a:spcBef>
                        <a:buNone/>
                        <a:defRPr/>
                      </a:pP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三、現況分析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現況分析切題且具客觀性、時效性、正確性和完整性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資料的收集方法應呈現調查期間、工具、人員、方法、個案數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問題的評估方法能有效找出重要原因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3600">
                <a:tc vMerge="1"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endParaRPr lang="zh-TW" altLang="en-US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endParaRPr lang="zh-TW" altLang="en-US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0000"/>
                        </a:lnSpc>
                        <a:spcBef>
                          <a:spcPts val="600"/>
                        </a:spcBef>
                        <a:buNone/>
                        <a:defRPr/>
                      </a:pPr>
                      <a:r>
                        <a:rPr lang="zh-TW" altLang="en-US" sz="24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四、問題及導因確立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問題之確立與現況分析相關</a:t>
                      </a:r>
                    </a:p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問題與導因之因果陳述正確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809462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20</a:t>
            </a:fld>
            <a:endParaRPr kumimoji="1" lang="zh-TW" altLang="en-US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6391247-C21C-ABBA-90E7-B52D02106FD0}"/>
              </a:ext>
            </a:extLst>
          </p:cNvPr>
          <p:cNvSpPr txBox="1">
            <a:spLocks noChangeArrowheads="1"/>
          </p:cNvSpPr>
          <p:nvPr/>
        </p:nvSpPr>
        <p:spPr>
          <a:xfrm>
            <a:off x="2696055" y="255767"/>
            <a:ext cx="6796714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4000" dirty="0"/>
              <a:t>品管圈</a:t>
            </a:r>
            <a:r>
              <a:rPr lang="en-US" altLang="zh-TW" sz="4000" dirty="0"/>
              <a:t>VS</a:t>
            </a:r>
            <a:r>
              <a:rPr lang="zh-TW" altLang="en-US" sz="4000" dirty="0"/>
              <a:t>護理專案</a:t>
            </a:r>
            <a:r>
              <a:rPr lang="en-US" altLang="zh-TW" sz="4000" dirty="0"/>
              <a:t>-</a:t>
            </a:r>
            <a:r>
              <a:rPr lang="zh-TW" altLang="en-US" sz="4000" dirty="0"/>
              <a:t>活動重點比較</a:t>
            </a:r>
            <a:endParaRPr lang="zh-TW" altLang="en-US" sz="4000" dirty="0">
              <a:latin typeface="標楷體" pitchFamily="65" charset="-120"/>
            </a:endParaRPr>
          </a:p>
        </p:txBody>
      </p:sp>
      <p:cxnSp>
        <p:nvCxnSpPr>
          <p:cNvPr id="5" name="直線箭頭接點 4">
            <a:extLst>
              <a:ext uri="{FF2B5EF4-FFF2-40B4-BE49-F238E27FC236}">
                <a16:creationId xmlns:a16="http://schemas.microsoft.com/office/drawing/2014/main" id="{C553EE88-49D9-5E8B-5E23-A34D1659C400}"/>
              </a:ext>
            </a:extLst>
          </p:cNvPr>
          <p:cNvCxnSpPr>
            <a:cxnSpLocks/>
          </p:cNvCxnSpPr>
          <p:nvPr/>
        </p:nvCxnSpPr>
        <p:spPr>
          <a:xfrm flipV="1">
            <a:off x="2925186" y="2795666"/>
            <a:ext cx="3170814" cy="6333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箭頭接點 7">
            <a:extLst>
              <a:ext uri="{FF2B5EF4-FFF2-40B4-BE49-F238E27FC236}">
                <a16:creationId xmlns:a16="http://schemas.microsoft.com/office/drawing/2014/main" id="{0207E38E-818B-9F53-29A1-4EBF4C6CF701}"/>
              </a:ext>
            </a:extLst>
          </p:cNvPr>
          <p:cNvCxnSpPr>
            <a:cxnSpLocks/>
          </p:cNvCxnSpPr>
          <p:nvPr/>
        </p:nvCxnSpPr>
        <p:spPr>
          <a:xfrm>
            <a:off x="4714229" y="3846442"/>
            <a:ext cx="1381771" cy="16797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60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612639"/>
              </p:ext>
            </p:extLst>
          </p:nvPr>
        </p:nvGraphicFramePr>
        <p:xfrm>
          <a:off x="334412" y="1249680"/>
          <a:ext cx="11520000" cy="48728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888758948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36335664"/>
                    </a:ext>
                  </a:extLst>
                </a:gridCol>
              </a:tblGrid>
              <a:tr h="40192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678881"/>
                  </a:ext>
                </a:extLst>
              </a:tr>
              <a:tr h="4019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8976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六、</a:t>
                      </a: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對策擬定</a:t>
                      </a: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運用創意思考研擬對策（防呆法）、將對策進行正負面檢討、討論及評價出最佳方案、必要時透過提案制度或行政程序審核、排定實施計劃及負責人、編訂對策編號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七、解決辦法及執行過程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能整合所蒐集資料（如：內部證據、外部證據、實證文獻、專家意見），形成具體的解決方案。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能呈現正確且完整的執行計畫進度，如甘特圖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計畫期內容詳實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4.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執行期內容詳實並有描述所遭遇之困難與修正情形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5.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評值期內容詳實，並說明評值期間、工具、人員、方法、個案數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21</a:t>
            </a:fld>
            <a:endParaRPr kumimoji="1" lang="zh-TW" altLang="en-US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6391247-C21C-ABBA-90E7-B52D02106FD0}"/>
              </a:ext>
            </a:extLst>
          </p:cNvPr>
          <p:cNvSpPr txBox="1">
            <a:spLocks noChangeArrowheads="1"/>
          </p:cNvSpPr>
          <p:nvPr/>
        </p:nvSpPr>
        <p:spPr>
          <a:xfrm>
            <a:off x="2696055" y="255767"/>
            <a:ext cx="6796714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4000" dirty="0"/>
              <a:t>品管圈</a:t>
            </a:r>
            <a:r>
              <a:rPr lang="en-US" altLang="zh-TW" sz="4000" dirty="0"/>
              <a:t>VS</a:t>
            </a:r>
            <a:r>
              <a:rPr lang="zh-TW" altLang="en-US" sz="4000" dirty="0"/>
              <a:t>護理專案</a:t>
            </a:r>
            <a:r>
              <a:rPr lang="en-US" altLang="zh-TW" sz="4000" dirty="0"/>
              <a:t>-</a:t>
            </a:r>
            <a:r>
              <a:rPr lang="zh-TW" altLang="en-US" sz="4000" dirty="0"/>
              <a:t>活動重點比較</a:t>
            </a:r>
            <a:endParaRPr lang="zh-TW" altLang="en-US" sz="4000" dirty="0">
              <a:latin typeface="標楷體" pitchFamily="65" charset="-120"/>
            </a:endParaRPr>
          </a:p>
        </p:txBody>
      </p:sp>
      <p:cxnSp>
        <p:nvCxnSpPr>
          <p:cNvPr id="5" name="直線箭頭接點 4">
            <a:extLst>
              <a:ext uri="{FF2B5EF4-FFF2-40B4-BE49-F238E27FC236}">
                <a16:creationId xmlns:a16="http://schemas.microsoft.com/office/drawing/2014/main" id="{C25A4FBE-9706-325D-EC07-35B40D481FA0}"/>
              </a:ext>
            </a:extLst>
          </p:cNvPr>
          <p:cNvCxnSpPr>
            <a:cxnSpLocks/>
          </p:cNvCxnSpPr>
          <p:nvPr/>
        </p:nvCxnSpPr>
        <p:spPr>
          <a:xfrm flipV="1">
            <a:off x="803366" y="2836718"/>
            <a:ext cx="6272843" cy="9188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0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952487"/>
              </p:ext>
            </p:extLst>
          </p:nvPr>
        </p:nvGraphicFramePr>
        <p:xfrm>
          <a:off x="334412" y="1104206"/>
          <a:ext cx="11520000" cy="55018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888758948"/>
                    </a:ext>
                  </a:extLst>
                </a:gridCol>
                <a:gridCol w="5760000">
                  <a:extLst>
                    <a:ext uri="{9D8B030D-6E8A-4147-A177-3AD203B41FA5}">
                      <a16:colId xmlns:a16="http://schemas.microsoft.com/office/drawing/2014/main" val="2036335664"/>
                    </a:ext>
                  </a:extLst>
                </a:gridCol>
              </a:tblGrid>
              <a:tr h="30787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678881"/>
                  </a:ext>
                </a:extLst>
              </a:tr>
              <a:tr h="3078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1519">
                <a:tc rowSpan="2"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200" b="1" kern="100" spc="-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七、</a:t>
                      </a:r>
                      <a:r>
                        <a:rPr lang="zh-TW" sz="2200" b="1" kern="100" spc="-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對策實施及檢討</a:t>
                      </a:r>
                      <a:endParaRPr lang="zh-TW" sz="22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分工實施對策、觀察對策效果、定期且隨時檢討、適時修正對策、確認各個對策效果、依需要再對策、研擬改善成果維持方式（</a:t>
                      </a:r>
                      <a:r>
                        <a:rPr lang="en-US" sz="22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P</a:t>
                      </a:r>
                      <a:r>
                        <a:rPr lang="zh-TW" altLang="en-US" sz="22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：改善對象、改善作法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</a:t>
                      </a:r>
                      <a:r>
                        <a:rPr lang="en-US" sz="22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D</a:t>
                      </a:r>
                      <a:r>
                        <a:rPr lang="zh-TW" altLang="en-US" sz="22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：負責人、實施期間、實施地點、對策實施執行步驟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</a:t>
                      </a:r>
                      <a:r>
                        <a:rPr lang="en-US" sz="2200" b="1" kern="100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C</a:t>
                      </a:r>
                      <a:r>
                        <a:rPr lang="zh-TW" altLang="en-US" sz="2200" b="1" kern="100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：對策執行情形、問題點改善效果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</a:t>
                      </a:r>
                      <a:r>
                        <a:rPr lang="en-US" sz="2200" b="1" kern="100" dirty="0">
                          <a:solidFill>
                            <a:srgbClr val="00A3F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A</a:t>
                      </a:r>
                      <a:r>
                        <a:rPr lang="zh-TW" altLang="en-US" sz="2200" b="1" kern="100" dirty="0">
                          <a:solidFill>
                            <a:srgbClr val="00A3F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：對策檢討（優點、缺點、缺點檢討）、對策處置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七、解決辦法及執行過程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7813" indent="-277813">
                        <a:tabLst/>
                      </a:pPr>
                      <a:r>
                        <a:rPr lang="en-US" alt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能整合所蒐集資料（如：內部證據、外部證據、實證文獻、專家意見），形成具體的解決方案。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能呈現正確且完整的執行計畫進度，如甘特圖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2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計畫期內容詳實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4.</a:t>
                      </a:r>
                      <a:r>
                        <a:rPr lang="zh-TW" altLang="en-US" sz="22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執行期內容詳實並有描述所遭遇之困難與修正情形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5.</a:t>
                      </a:r>
                      <a:r>
                        <a:rPr lang="zh-TW" altLang="en-US" sz="2200" b="1" kern="100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評值期內容詳實，並說明評值期間、工具、人員、方法、個案數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7513">
                <a:tc vMerge="1"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endParaRPr lang="zh-TW" altLang="en-US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九、討論與結論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0" indent="-317500">
                        <a:tabLst/>
                      </a:pPr>
                      <a:r>
                        <a:rPr lang="en-US" altLang="zh-TW" sz="2200" b="1" kern="100" dirty="0">
                          <a:solidFill>
                            <a:srgbClr val="00A3F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200" b="1" kern="100" dirty="0">
                          <a:solidFill>
                            <a:srgbClr val="00A3F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能討論解決問題的限制</a:t>
                      </a:r>
                    </a:p>
                    <a:p>
                      <a:pPr marL="317500" indent="-317500">
                        <a:tabLst/>
                      </a:pPr>
                      <a:r>
                        <a:rPr lang="en-US" altLang="zh-TW" sz="2200" b="1" kern="100" dirty="0">
                          <a:solidFill>
                            <a:srgbClr val="00A3F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200" b="1" kern="100" dirty="0">
                          <a:solidFill>
                            <a:srgbClr val="00A3F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能討論在執行過程中遭遇的助力與阻力</a:t>
                      </a:r>
                    </a:p>
                    <a:p>
                      <a:pPr marL="317500" indent="-317500">
                        <a:tabLst/>
                      </a:pPr>
                      <a:r>
                        <a:rPr lang="en-US" alt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根據結果對護理業務及日後進一步探討提出建議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231635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22</a:t>
            </a:fld>
            <a:endParaRPr kumimoji="1" lang="zh-TW" altLang="en-US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6391247-C21C-ABBA-90E7-B52D02106FD0}"/>
              </a:ext>
            </a:extLst>
          </p:cNvPr>
          <p:cNvSpPr txBox="1">
            <a:spLocks noChangeArrowheads="1"/>
          </p:cNvSpPr>
          <p:nvPr/>
        </p:nvSpPr>
        <p:spPr>
          <a:xfrm>
            <a:off x="2696055" y="255767"/>
            <a:ext cx="6796714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4000" dirty="0"/>
              <a:t>品管圈</a:t>
            </a:r>
            <a:r>
              <a:rPr lang="en-US" altLang="zh-TW" sz="4000" dirty="0"/>
              <a:t>VS</a:t>
            </a:r>
            <a:r>
              <a:rPr lang="zh-TW" altLang="en-US" sz="4000" dirty="0"/>
              <a:t>護理專案</a:t>
            </a:r>
            <a:r>
              <a:rPr lang="en-US" altLang="zh-TW" sz="4000" dirty="0"/>
              <a:t>-</a:t>
            </a:r>
            <a:r>
              <a:rPr lang="zh-TW" altLang="en-US" sz="4000" dirty="0"/>
              <a:t>活動重點比較</a:t>
            </a:r>
            <a:endParaRPr lang="zh-TW" altLang="en-US" sz="4000" dirty="0">
              <a:latin typeface="標楷體" pitchFamily="65" charset="-120"/>
            </a:endParaRPr>
          </a:p>
        </p:txBody>
      </p:sp>
      <p:cxnSp>
        <p:nvCxnSpPr>
          <p:cNvPr id="5" name="直線箭頭接點 4">
            <a:extLst>
              <a:ext uri="{FF2B5EF4-FFF2-40B4-BE49-F238E27FC236}">
                <a16:creationId xmlns:a16="http://schemas.microsoft.com/office/drawing/2014/main" id="{C25A4FBE-9706-325D-EC07-35B40D481FA0}"/>
              </a:ext>
            </a:extLst>
          </p:cNvPr>
          <p:cNvCxnSpPr>
            <a:cxnSpLocks/>
          </p:cNvCxnSpPr>
          <p:nvPr/>
        </p:nvCxnSpPr>
        <p:spPr>
          <a:xfrm>
            <a:off x="5134131" y="3102964"/>
            <a:ext cx="1117412" cy="5036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箭頭接點 5">
            <a:extLst>
              <a:ext uri="{FF2B5EF4-FFF2-40B4-BE49-F238E27FC236}">
                <a16:creationId xmlns:a16="http://schemas.microsoft.com/office/drawing/2014/main" id="{5BEEAA18-9C52-809F-FD7B-EB0F2AD73667}"/>
              </a:ext>
            </a:extLst>
          </p:cNvPr>
          <p:cNvCxnSpPr>
            <a:cxnSpLocks/>
          </p:cNvCxnSpPr>
          <p:nvPr/>
        </p:nvCxnSpPr>
        <p:spPr>
          <a:xfrm>
            <a:off x="4354643" y="3501736"/>
            <a:ext cx="2004593" cy="6234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箭頭接點 7">
            <a:extLst>
              <a:ext uri="{FF2B5EF4-FFF2-40B4-BE49-F238E27FC236}">
                <a16:creationId xmlns:a16="http://schemas.microsoft.com/office/drawing/2014/main" id="{9B15EC88-3BA4-3FE9-04D7-A26107F87498}"/>
              </a:ext>
            </a:extLst>
          </p:cNvPr>
          <p:cNvCxnSpPr>
            <a:cxnSpLocks/>
          </p:cNvCxnSpPr>
          <p:nvPr/>
        </p:nvCxnSpPr>
        <p:spPr>
          <a:xfrm>
            <a:off x="3605134" y="4125191"/>
            <a:ext cx="2754102" cy="7273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箭頭接點 9">
            <a:extLst>
              <a:ext uri="{FF2B5EF4-FFF2-40B4-BE49-F238E27FC236}">
                <a16:creationId xmlns:a16="http://schemas.microsoft.com/office/drawing/2014/main" id="{93372C6F-43A4-70FD-87E1-8AC84F2F9BED}"/>
              </a:ext>
            </a:extLst>
          </p:cNvPr>
          <p:cNvCxnSpPr>
            <a:cxnSpLocks/>
          </p:cNvCxnSpPr>
          <p:nvPr/>
        </p:nvCxnSpPr>
        <p:spPr>
          <a:xfrm>
            <a:off x="3792682" y="4509655"/>
            <a:ext cx="2458861" cy="100791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419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1642"/>
              </p:ext>
            </p:extLst>
          </p:nvPr>
        </p:nvGraphicFramePr>
        <p:xfrm>
          <a:off x="334412" y="1249680"/>
          <a:ext cx="11520000" cy="48728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888758948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36335664"/>
                    </a:ext>
                  </a:extLst>
                </a:gridCol>
              </a:tblGrid>
              <a:tr h="40192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678881"/>
                  </a:ext>
                </a:extLst>
              </a:tr>
              <a:tr h="4019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8976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八、</a:t>
                      </a:r>
                      <a:r>
                        <a:rPr lang="zh-TW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效果確認</a:t>
                      </a:r>
                      <a:endParaRPr lang="zh-TW" sz="2400" b="1" kern="100" dirty="0">
                        <a:solidFill>
                          <a:srgbClr val="0432FF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蒐集及統計改善中數據、蒐集及統計改善後數據、改善前後問題比較（柏拉圖）、目標達成情形比較（條形圖）、計算達成率及進步率、統計檢定、附加效益（經濟效益）、無形成果（雷達圖）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八、</a:t>
                      </a: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結果評值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能有效的解決問題，達成專案目的</a:t>
                      </a:r>
                    </a:p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能說明附帶成效或導因改善情形</a:t>
                      </a:r>
                    </a:p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能呈現效果維持</a:t>
                      </a:r>
                    </a:p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4.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問題解決後對護理專業有所貢獻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23</a:t>
            </a:fld>
            <a:endParaRPr kumimoji="1" lang="zh-TW" altLang="en-US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6391247-C21C-ABBA-90E7-B52D02106FD0}"/>
              </a:ext>
            </a:extLst>
          </p:cNvPr>
          <p:cNvSpPr txBox="1">
            <a:spLocks noChangeArrowheads="1"/>
          </p:cNvSpPr>
          <p:nvPr/>
        </p:nvSpPr>
        <p:spPr>
          <a:xfrm>
            <a:off x="2696055" y="255767"/>
            <a:ext cx="6796714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4000" dirty="0"/>
              <a:t>品管圈</a:t>
            </a:r>
            <a:r>
              <a:rPr lang="en-US" altLang="zh-TW" sz="4000" dirty="0"/>
              <a:t>VS</a:t>
            </a:r>
            <a:r>
              <a:rPr lang="zh-TW" altLang="en-US" sz="4000" dirty="0"/>
              <a:t>護理專案</a:t>
            </a:r>
            <a:r>
              <a:rPr lang="en-US" altLang="zh-TW" sz="4000" dirty="0"/>
              <a:t>-</a:t>
            </a:r>
            <a:r>
              <a:rPr lang="zh-TW" altLang="en-US" sz="4000" dirty="0"/>
              <a:t>活動重點比較</a:t>
            </a:r>
            <a:endParaRPr lang="zh-TW" altLang="en-US" sz="4000" dirty="0">
              <a:latin typeface="標楷體" pitchFamily="65" charset="-120"/>
            </a:endParaRPr>
          </a:p>
        </p:txBody>
      </p:sp>
      <p:cxnSp>
        <p:nvCxnSpPr>
          <p:cNvPr id="3" name="直線箭頭接點 2">
            <a:extLst>
              <a:ext uri="{FF2B5EF4-FFF2-40B4-BE49-F238E27FC236}">
                <a16:creationId xmlns:a16="http://schemas.microsoft.com/office/drawing/2014/main" id="{B1D7B2BC-8163-734F-5793-CFCE1059653E}"/>
              </a:ext>
            </a:extLst>
          </p:cNvPr>
          <p:cNvCxnSpPr>
            <a:cxnSpLocks/>
          </p:cNvCxnSpPr>
          <p:nvPr/>
        </p:nvCxnSpPr>
        <p:spPr>
          <a:xfrm>
            <a:off x="977116" y="4097894"/>
            <a:ext cx="5176346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490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555444"/>
              </p:ext>
            </p:extLst>
          </p:nvPr>
        </p:nvGraphicFramePr>
        <p:xfrm>
          <a:off x="334412" y="1302306"/>
          <a:ext cx="11520000" cy="48728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888758948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36335664"/>
                    </a:ext>
                  </a:extLst>
                </a:gridCol>
              </a:tblGrid>
              <a:tr h="40192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678881"/>
                  </a:ext>
                </a:extLst>
              </a:tr>
              <a:tr h="4019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8976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九、</a:t>
                      </a: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標準化</a:t>
                      </a: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具體化制定各項作業基準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（標準文件、海報、單張、系統）、教育所有圈員、於適用單位水平展開（標準發行、宣導、訓練）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九、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討論與結論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能討論解決問題的限制</a:t>
                      </a:r>
                    </a:p>
                    <a:p>
                      <a:pPr marL="273050" indent="-273050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能討論在執行過程中遭遇的助力與阻力</a:t>
                      </a:r>
                    </a:p>
                    <a:p>
                      <a:pPr marL="273050" indent="-273050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根據結果對護理業務及日後進一步探討提出建議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24</a:t>
            </a:fld>
            <a:endParaRPr kumimoji="1" lang="zh-TW" altLang="en-US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6391247-C21C-ABBA-90E7-B52D02106FD0}"/>
              </a:ext>
            </a:extLst>
          </p:cNvPr>
          <p:cNvSpPr txBox="1">
            <a:spLocks noChangeArrowheads="1"/>
          </p:cNvSpPr>
          <p:nvPr/>
        </p:nvSpPr>
        <p:spPr>
          <a:xfrm>
            <a:off x="2696055" y="255767"/>
            <a:ext cx="6796714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4000" dirty="0"/>
              <a:t>品管圈</a:t>
            </a:r>
            <a:r>
              <a:rPr lang="en-US" altLang="zh-TW" sz="4000" dirty="0"/>
              <a:t>VS</a:t>
            </a:r>
            <a:r>
              <a:rPr lang="zh-TW" altLang="en-US" sz="4000" dirty="0"/>
              <a:t>護理專案</a:t>
            </a:r>
            <a:r>
              <a:rPr lang="en-US" altLang="zh-TW" sz="4000" dirty="0"/>
              <a:t>-</a:t>
            </a:r>
            <a:r>
              <a:rPr lang="zh-TW" altLang="en-US" sz="4000" dirty="0"/>
              <a:t>活動重點比較</a:t>
            </a:r>
            <a:endParaRPr lang="zh-TW" altLang="en-US" sz="4000" dirty="0">
              <a:latin typeface="標楷體" pitchFamily="65" charset="-120"/>
            </a:endParaRPr>
          </a:p>
        </p:txBody>
      </p:sp>
      <p:cxnSp>
        <p:nvCxnSpPr>
          <p:cNvPr id="3" name="直線箭頭接點 2">
            <a:extLst>
              <a:ext uri="{FF2B5EF4-FFF2-40B4-BE49-F238E27FC236}">
                <a16:creationId xmlns:a16="http://schemas.microsoft.com/office/drawing/2014/main" id="{9C01A949-1FBF-3A2E-19CE-A1B88FC5A49A}"/>
              </a:ext>
            </a:extLst>
          </p:cNvPr>
          <p:cNvCxnSpPr>
            <a:cxnSpLocks/>
          </p:cNvCxnSpPr>
          <p:nvPr/>
        </p:nvCxnSpPr>
        <p:spPr>
          <a:xfrm>
            <a:off x="4376299" y="3576823"/>
            <a:ext cx="2779875" cy="9156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105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080054"/>
              </p:ext>
            </p:extLst>
          </p:nvPr>
        </p:nvGraphicFramePr>
        <p:xfrm>
          <a:off x="334412" y="1249680"/>
          <a:ext cx="11520000" cy="48728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888758948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36335664"/>
                    </a:ext>
                  </a:extLst>
                </a:gridCol>
              </a:tblGrid>
              <a:tr h="40192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678881"/>
                  </a:ext>
                </a:extLst>
              </a:tr>
              <a:tr h="4019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8976"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十、</a:t>
                      </a: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檢討及改進</a:t>
                      </a: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spc="-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上期活動追蹤（確認效果是否維持，針對異常應研究改善）、</a:t>
                      </a:r>
                      <a:r>
                        <a:rPr lang="zh-TW" altLang="en-US" sz="2400" b="1" kern="100" spc="-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本期活動檢討（優點、今後努力方向、殘留問題）</a:t>
                      </a:r>
                      <a:r>
                        <a:rPr lang="zh-TW" altLang="en-US" sz="2400" b="1" kern="100" spc="-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、下期活動主題選定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九、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討論與結論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tabLst/>
                      </a:pPr>
                      <a:r>
                        <a:rPr lang="en-US" altLang="zh-TW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能討論解決問題的限制</a:t>
                      </a:r>
                    </a:p>
                    <a:p>
                      <a:pPr marL="273050" indent="-273050">
                        <a:tabLst/>
                      </a:pPr>
                      <a:r>
                        <a:rPr lang="en-US" altLang="zh-TW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能討論在執行過程中遭遇的助力與阻力</a:t>
                      </a:r>
                    </a:p>
                    <a:p>
                      <a:pPr marL="273050" indent="-273050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根據結果對護理業務及日後進一步探討提出建議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25</a:t>
            </a:fld>
            <a:endParaRPr kumimoji="1" lang="zh-TW" altLang="en-US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6391247-C21C-ABBA-90E7-B52D02106FD0}"/>
              </a:ext>
            </a:extLst>
          </p:cNvPr>
          <p:cNvSpPr txBox="1">
            <a:spLocks noChangeArrowheads="1"/>
          </p:cNvSpPr>
          <p:nvPr/>
        </p:nvSpPr>
        <p:spPr>
          <a:xfrm>
            <a:off x="2696055" y="255767"/>
            <a:ext cx="6796714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4000" dirty="0"/>
              <a:t>品管圈</a:t>
            </a:r>
            <a:r>
              <a:rPr lang="en-US" altLang="zh-TW" sz="4000" dirty="0"/>
              <a:t>VS</a:t>
            </a:r>
            <a:r>
              <a:rPr lang="zh-TW" altLang="en-US" sz="4000" dirty="0"/>
              <a:t>護理專案</a:t>
            </a:r>
            <a:r>
              <a:rPr lang="en-US" altLang="zh-TW" sz="4000" dirty="0"/>
              <a:t>-</a:t>
            </a:r>
            <a:r>
              <a:rPr lang="zh-TW" altLang="en-US" sz="4000" dirty="0"/>
              <a:t>活動重點比較</a:t>
            </a:r>
            <a:endParaRPr lang="zh-TW" altLang="en-US" sz="4000" dirty="0">
              <a:latin typeface="標楷體" pitchFamily="65" charset="-120"/>
            </a:endParaRPr>
          </a:p>
        </p:txBody>
      </p:sp>
      <p:cxnSp>
        <p:nvCxnSpPr>
          <p:cNvPr id="8" name="直線箭頭接點 7">
            <a:extLst>
              <a:ext uri="{FF2B5EF4-FFF2-40B4-BE49-F238E27FC236}">
                <a16:creationId xmlns:a16="http://schemas.microsoft.com/office/drawing/2014/main" id="{9B15EC88-3BA4-3FE9-04D7-A26107F87498}"/>
              </a:ext>
            </a:extLst>
          </p:cNvPr>
          <p:cNvCxnSpPr>
            <a:cxnSpLocks/>
          </p:cNvCxnSpPr>
          <p:nvPr/>
        </p:nvCxnSpPr>
        <p:spPr>
          <a:xfrm flipV="1">
            <a:off x="5791201" y="3551583"/>
            <a:ext cx="1126434" cy="3863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695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5DD3914E-4067-1740-ABB6-9920791D33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33320F2-E7D0-8E4B-999F-C6C330DB7509}" type="slidenum">
              <a:rPr kumimoji="1" lang="zh-TW" altLang="en-US" smtClean="0"/>
              <a:t>26</a:t>
            </a:fld>
            <a:endParaRPr kumimoji="1" lang="zh-TW" alt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89A87AF-7295-AA4D-B771-09BA3D450742}"/>
              </a:ext>
            </a:extLst>
          </p:cNvPr>
          <p:cNvSpPr txBox="1">
            <a:spLocks noChangeArrowheads="1"/>
          </p:cNvSpPr>
          <p:nvPr/>
        </p:nvSpPr>
        <p:spPr>
          <a:xfrm>
            <a:off x="4533900" y="2135187"/>
            <a:ext cx="7486650" cy="2587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護理專案與問題解決型品管圈結構比較</a:t>
            </a:r>
          </a:p>
        </p:txBody>
      </p:sp>
    </p:spTree>
    <p:extLst>
      <p:ext uri="{BB962C8B-B14F-4D97-AF65-F5344CB8AC3E}">
        <p14:creationId xmlns:p14="http://schemas.microsoft.com/office/powerpoint/2010/main" val="23275220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611446" y="346955"/>
            <a:ext cx="6172210" cy="76993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zh-TW" altLang="en-US" sz="3200" dirty="0"/>
              <a:t>問題解決型品管圈架構</a:t>
            </a:r>
            <a:endParaRPr lang="zh-TW" altLang="en-US" sz="3200" dirty="0">
              <a:latin typeface="標楷體" pitchFamily="65" charset="-120"/>
            </a:endParaRPr>
          </a:p>
        </p:txBody>
      </p:sp>
      <p:sp>
        <p:nvSpPr>
          <p:cNvPr id="62" name="Rectangle 2">
            <a:extLst>
              <a:ext uri="{FF2B5EF4-FFF2-40B4-BE49-F238E27FC236}">
                <a16:creationId xmlns:a16="http://schemas.microsoft.com/office/drawing/2014/main" id="{1826A0F6-F860-A6DF-1512-C131FDAB2DE5}"/>
              </a:ext>
            </a:extLst>
          </p:cNvPr>
          <p:cNvSpPr txBox="1">
            <a:spLocks noChangeArrowheads="1"/>
          </p:cNvSpPr>
          <p:nvPr/>
        </p:nvSpPr>
        <p:spPr>
          <a:xfrm>
            <a:off x="1288137" y="354293"/>
            <a:ext cx="5068171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3200" dirty="0">
                <a:latin typeface="標楷體" pitchFamily="65" charset="-120"/>
              </a:rPr>
              <a:t>護理專案架構</a:t>
            </a:r>
          </a:p>
        </p:txBody>
      </p:sp>
      <p:sp>
        <p:nvSpPr>
          <p:cNvPr id="63" name="Rectangle 3">
            <a:extLst>
              <a:ext uri="{FF2B5EF4-FFF2-40B4-BE49-F238E27FC236}">
                <a16:creationId xmlns:a16="http://schemas.microsoft.com/office/drawing/2014/main" id="{57E98B19-9D09-E936-74C2-2AC5E59FF24E}"/>
              </a:ext>
            </a:extLst>
          </p:cNvPr>
          <p:cNvSpPr txBox="1">
            <a:spLocks noChangeArrowheads="1"/>
          </p:cNvSpPr>
          <p:nvPr/>
        </p:nvSpPr>
        <p:spPr>
          <a:xfrm>
            <a:off x="2229501" y="1222013"/>
            <a:ext cx="4366703" cy="52204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一、摘要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二、前言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三、現況分析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四、問題及導因確立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五、專案目的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六、文獻查證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七、解決辦法及執行過程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八、結果評值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九、討論與結論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十、參考資料</a:t>
            </a:r>
          </a:p>
        </p:txBody>
      </p:sp>
      <p:cxnSp>
        <p:nvCxnSpPr>
          <p:cNvPr id="6" name="直線箭頭接點 5">
            <a:extLst>
              <a:ext uri="{FF2B5EF4-FFF2-40B4-BE49-F238E27FC236}">
                <a16:creationId xmlns:a16="http://schemas.microsoft.com/office/drawing/2014/main" id="{10D39914-D3FD-48ED-FBFA-5AC37CBE31CC}"/>
              </a:ext>
            </a:extLst>
          </p:cNvPr>
          <p:cNvCxnSpPr>
            <a:cxnSpLocks/>
          </p:cNvCxnSpPr>
          <p:nvPr/>
        </p:nvCxnSpPr>
        <p:spPr>
          <a:xfrm flipV="1">
            <a:off x="3695778" y="1435117"/>
            <a:ext cx="3539851" cy="52350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3">
            <a:extLst>
              <a:ext uri="{FF2B5EF4-FFF2-40B4-BE49-F238E27FC236}">
                <a16:creationId xmlns:a16="http://schemas.microsoft.com/office/drawing/2014/main" id="{C839D15F-6A5E-4F91-D393-E2B46679F9F6}"/>
              </a:ext>
            </a:extLst>
          </p:cNvPr>
          <p:cNvSpPr txBox="1">
            <a:spLocks noChangeArrowheads="1"/>
          </p:cNvSpPr>
          <p:nvPr/>
        </p:nvSpPr>
        <p:spPr>
          <a:xfrm>
            <a:off x="7235629" y="1163721"/>
            <a:ext cx="3446543" cy="52204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一、主題選定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二、活動計劃擬定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三、現狀把握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四、目標設定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五、解析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六、對策擬定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七、對策實施及檢討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八、效果確認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九、標準化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十、檢討及改進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endParaRPr lang="zh-TW" altLang="en-US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endParaRPr lang="zh-TW" altLang="en-US" dirty="0"/>
          </a:p>
        </p:txBody>
      </p:sp>
      <p:cxnSp>
        <p:nvCxnSpPr>
          <p:cNvPr id="76" name="直線箭頭接點 75">
            <a:extLst>
              <a:ext uri="{FF2B5EF4-FFF2-40B4-BE49-F238E27FC236}">
                <a16:creationId xmlns:a16="http://schemas.microsoft.com/office/drawing/2014/main" id="{05016A74-FE79-5FBA-02A5-EBDD2A4EC45F}"/>
              </a:ext>
            </a:extLst>
          </p:cNvPr>
          <p:cNvCxnSpPr>
            <a:cxnSpLocks/>
          </p:cNvCxnSpPr>
          <p:nvPr/>
        </p:nvCxnSpPr>
        <p:spPr>
          <a:xfrm flipV="1">
            <a:off x="4423288" y="2431462"/>
            <a:ext cx="2923009" cy="4566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箭頭接點 77">
            <a:extLst>
              <a:ext uri="{FF2B5EF4-FFF2-40B4-BE49-F238E27FC236}">
                <a16:creationId xmlns:a16="http://schemas.microsoft.com/office/drawing/2014/main" id="{00EEDDA7-3CC0-0B0D-DD0A-E32737D7230C}"/>
              </a:ext>
            </a:extLst>
          </p:cNvPr>
          <p:cNvCxnSpPr>
            <a:cxnSpLocks/>
          </p:cNvCxnSpPr>
          <p:nvPr/>
        </p:nvCxnSpPr>
        <p:spPr>
          <a:xfrm>
            <a:off x="4423288" y="2506701"/>
            <a:ext cx="2923009" cy="92229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箭頭接點 77">
            <a:extLst>
              <a:ext uri="{FF2B5EF4-FFF2-40B4-BE49-F238E27FC236}">
                <a16:creationId xmlns:a16="http://schemas.microsoft.com/office/drawing/2014/main" id="{0BDC484A-4F71-C579-C98A-34BFF5812785}"/>
              </a:ext>
            </a:extLst>
          </p:cNvPr>
          <p:cNvCxnSpPr>
            <a:cxnSpLocks/>
          </p:cNvCxnSpPr>
          <p:nvPr/>
        </p:nvCxnSpPr>
        <p:spPr>
          <a:xfrm>
            <a:off x="5465703" y="2988932"/>
            <a:ext cx="1891885" cy="4868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箭頭接點 77">
            <a:extLst>
              <a:ext uri="{FF2B5EF4-FFF2-40B4-BE49-F238E27FC236}">
                <a16:creationId xmlns:a16="http://schemas.microsoft.com/office/drawing/2014/main" id="{A18575FB-274F-41DC-1605-2A5629F32C46}"/>
              </a:ext>
            </a:extLst>
          </p:cNvPr>
          <p:cNvCxnSpPr>
            <a:cxnSpLocks/>
          </p:cNvCxnSpPr>
          <p:nvPr/>
        </p:nvCxnSpPr>
        <p:spPr>
          <a:xfrm flipV="1">
            <a:off x="4423288" y="2942104"/>
            <a:ext cx="2923009" cy="53010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箭頭接點 77">
            <a:extLst>
              <a:ext uri="{FF2B5EF4-FFF2-40B4-BE49-F238E27FC236}">
                <a16:creationId xmlns:a16="http://schemas.microsoft.com/office/drawing/2014/main" id="{15A62F3F-315A-029A-EE7C-4F244E590E66}"/>
              </a:ext>
            </a:extLst>
          </p:cNvPr>
          <p:cNvCxnSpPr>
            <a:cxnSpLocks/>
          </p:cNvCxnSpPr>
          <p:nvPr/>
        </p:nvCxnSpPr>
        <p:spPr>
          <a:xfrm flipV="1">
            <a:off x="4465114" y="1504454"/>
            <a:ext cx="2770515" cy="253456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箭頭接點 77">
            <a:extLst>
              <a:ext uri="{FF2B5EF4-FFF2-40B4-BE49-F238E27FC236}">
                <a16:creationId xmlns:a16="http://schemas.microsoft.com/office/drawing/2014/main" id="{5D307919-3B75-0DB5-4328-EE71A4456CEE}"/>
              </a:ext>
            </a:extLst>
          </p:cNvPr>
          <p:cNvCxnSpPr>
            <a:cxnSpLocks/>
          </p:cNvCxnSpPr>
          <p:nvPr/>
        </p:nvCxnSpPr>
        <p:spPr>
          <a:xfrm flipV="1">
            <a:off x="6220827" y="3924691"/>
            <a:ext cx="1144713" cy="5337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箭頭接點 77">
            <a:extLst>
              <a:ext uri="{FF2B5EF4-FFF2-40B4-BE49-F238E27FC236}">
                <a16:creationId xmlns:a16="http://schemas.microsoft.com/office/drawing/2014/main" id="{A78BCD02-6D84-ADD7-3362-D1FF8FBBF07D}"/>
              </a:ext>
            </a:extLst>
          </p:cNvPr>
          <p:cNvCxnSpPr>
            <a:cxnSpLocks/>
          </p:cNvCxnSpPr>
          <p:nvPr/>
        </p:nvCxnSpPr>
        <p:spPr>
          <a:xfrm flipV="1">
            <a:off x="6220827" y="4487884"/>
            <a:ext cx="1125470" cy="173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箭頭接點 77">
            <a:extLst>
              <a:ext uri="{FF2B5EF4-FFF2-40B4-BE49-F238E27FC236}">
                <a16:creationId xmlns:a16="http://schemas.microsoft.com/office/drawing/2014/main" id="{CE00C7FA-48A4-D582-4708-B2E64757ABCA}"/>
              </a:ext>
            </a:extLst>
          </p:cNvPr>
          <p:cNvCxnSpPr>
            <a:cxnSpLocks/>
          </p:cNvCxnSpPr>
          <p:nvPr/>
        </p:nvCxnSpPr>
        <p:spPr>
          <a:xfrm>
            <a:off x="4451102" y="4973902"/>
            <a:ext cx="297351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箭頭接點 77">
            <a:extLst>
              <a:ext uri="{FF2B5EF4-FFF2-40B4-BE49-F238E27FC236}">
                <a16:creationId xmlns:a16="http://schemas.microsoft.com/office/drawing/2014/main" id="{723F0D66-DE10-D6EE-0D54-12CD4EBC8EF8}"/>
              </a:ext>
            </a:extLst>
          </p:cNvPr>
          <p:cNvCxnSpPr>
            <a:cxnSpLocks/>
          </p:cNvCxnSpPr>
          <p:nvPr/>
        </p:nvCxnSpPr>
        <p:spPr>
          <a:xfrm flipV="1">
            <a:off x="6220827" y="1884098"/>
            <a:ext cx="1125470" cy="25160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箭頭接點 77">
            <a:extLst>
              <a:ext uri="{FF2B5EF4-FFF2-40B4-BE49-F238E27FC236}">
                <a16:creationId xmlns:a16="http://schemas.microsoft.com/office/drawing/2014/main" id="{9C165768-AB35-1755-CFE9-51A1A7B2702F}"/>
              </a:ext>
            </a:extLst>
          </p:cNvPr>
          <p:cNvCxnSpPr>
            <a:cxnSpLocks/>
          </p:cNvCxnSpPr>
          <p:nvPr/>
        </p:nvCxnSpPr>
        <p:spPr>
          <a:xfrm flipV="1">
            <a:off x="4829270" y="4564185"/>
            <a:ext cx="2536270" cy="95679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箭頭接點 77">
            <a:extLst>
              <a:ext uri="{FF2B5EF4-FFF2-40B4-BE49-F238E27FC236}">
                <a16:creationId xmlns:a16="http://schemas.microsoft.com/office/drawing/2014/main" id="{78FECBE9-EB69-67E1-E59E-DD53C7B3A770}"/>
              </a:ext>
            </a:extLst>
          </p:cNvPr>
          <p:cNvCxnSpPr>
            <a:cxnSpLocks/>
          </p:cNvCxnSpPr>
          <p:nvPr/>
        </p:nvCxnSpPr>
        <p:spPr>
          <a:xfrm flipV="1">
            <a:off x="4829270" y="5483132"/>
            <a:ext cx="2536270" cy="218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箭頭接點 77">
            <a:extLst>
              <a:ext uri="{FF2B5EF4-FFF2-40B4-BE49-F238E27FC236}">
                <a16:creationId xmlns:a16="http://schemas.microsoft.com/office/drawing/2014/main" id="{C1A2565F-8366-B1EC-E3B5-7768E54D85A7}"/>
              </a:ext>
            </a:extLst>
          </p:cNvPr>
          <p:cNvCxnSpPr>
            <a:cxnSpLocks/>
          </p:cNvCxnSpPr>
          <p:nvPr/>
        </p:nvCxnSpPr>
        <p:spPr>
          <a:xfrm>
            <a:off x="4956372" y="5540712"/>
            <a:ext cx="2409168" cy="41939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667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22" presetClass="entr" presetSubtype="8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6" presetID="22" presetClass="entr" presetSubtype="8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22" presetClass="entr" presetSubtype="8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2" presetID="22" presetClass="entr" presetSubtype="8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5" presetID="22" presetClass="entr" presetSubtype="8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A95CF03-9D28-A6F6-DC38-762FD8805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668AD441-5A5C-89B2-19A3-29EC2BD359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11446" y="346955"/>
            <a:ext cx="6172210" cy="76993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zh-TW" altLang="en-US" sz="3200" dirty="0"/>
              <a:t>問題解決型品管圈架構</a:t>
            </a:r>
            <a:endParaRPr lang="zh-TW" altLang="en-US" sz="3200" dirty="0">
              <a:latin typeface="標楷體" pitchFamily="65" charset="-120"/>
            </a:endParaRPr>
          </a:p>
        </p:txBody>
      </p:sp>
      <p:sp>
        <p:nvSpPr>
          <p:cNvPr id="62" name="Rectangle 2">
            <a:extLst>
              <a:ext uri="{FF2B5EF4-FFF2-40B4-BE49-F238E27FC236}">
                <a16:creationId xmlns:a16="http://schemas.microsoft.com/office/drawing/2014/main" id="{5AA108C2-B3CB-7F86-AA61-768D0A869D88}"/>
              </a:ext>
            </a:extLst>
          </p:cNvPr>
          <p:cNvSpPr txBox="1">
            <a:spLocks noChangeArrowheads="1"/>
          </p:cNvSpPr>
          <p:nvPr/>
        </p:nvSpPr>
        <p:spPr>
          <a:xfrm>
            <a:off x="1288137" y="354293"/>
            <a:ext cx="5068171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3200" dirty="0">
                <a:latin typeface="標楷體" pitchFamily="65" charset="-120"/>
              </a:rPr>
              <a:t>護理專案架構</a:t>
            </a:r>
          </a:p>
        </p:txBody>
      </p:sp>
      <p:sp>
        <p:nvSpPr>
          <p:cNvPr id="63" name="Rectangle 3">
            <a:extLst>
              <a:ext uri="{FF2B5EF4-FFF2-40B4-BE49-F238E27FC236}">
                <a16:creationId xmlns:a16="http://schemas.microsoft.com/office/drawing/2014/main" id="{02A424D3-20C3-413C-352A-21458264E10C}"/>
              </a:ext>
            </a:extLst>
          </p:cNvPr>
          <p:cNvSpPr txBox="1">
            <a:spLocks noChangeArrowheads="1"/>
          </p:cNvSpPr>
          <p:nvPr/>
        </p:nvSpPr>
        <p:spPr>
          <a:xfrm>
            <a:off x="2229501" y="1222013"/>
            <a:ext cx="4366703" cy="52204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一、摘要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二、前言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三、現況分析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四、問題及導因確立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五、專案目的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六、文獻查證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七、解決辦法及執行過程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八、結果評值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九、討論與結論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十、參考資料</a:t>
            </a:r>
          </a:p>
        </p:txBody>
      </p:sp>
      <p:cxnSp>
        <p:nvCxnSpPr>
          <p:cNvPr id="6" name="直線箭頭接點 5">
            <a:extLst>
              <a:ext uri="{FF2B5EF4-FFF2-40B4-BE49-F238E27FC236}">
                <a16:creationId xmlns:a16="http://schemas.microsoft.com/office/drawing/2014/main" id="{8CCD7F04-DB68-0459-7D49-A8E1AD25D5B8}"/>
              </a:ext>
            </a:extLst>
          </p:cNvPr>
          <p:cNvCxnSpPr>
            <a:cxnSpLocks/>
          </p:cNvCxnSpPr>
          <p:nvPr/>
        </p:nvCxnSpPr>
        <p:spPr>
          <a:xfrm flipV="1">
            <a:off x="3695778" y="1435117"/>
            <a:ext cx="3539851" cy="52350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3">
            <a:extLst>
              <a:ext uri="{FF2B5EF4-FFF2-40B4-BE49-F238E27FC236}">
                <a16:creationId xmlns:a16="http://schemas.microsoft.com/office/drawing/2014/main" id="{949B3B7F-5036-4CFE-B459-F101A46AED81}"/>
              </a:ext>
            </a:extLst>
          </p:cNvPr>
          <p:cNvSpPr txBox="1">
            <a:spLocks noChangeArrowheads="1"/>
          </p:cNvSpPr>
          <p:nvPr/>
        </p:nvSpPr>
        <p:spPr>
          <a:xfrm>
            <a:off x="7235629" y="1163721"/>
            <a:ext cx="3446543" cy="52204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一、主題選定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二、活動計劃擬定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三、現狀把握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四、目標設定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五、解析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六、對策擬定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七、對策實施及檢討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八、效果確認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九、標準化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dirty="0"/>
              <a:t>十、檢討及改進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endParaRPr lang="zh-TW" altLang="en-US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endParaRPr lang="zh-TW" altLang="en-US" dirty="0"/>
          </a:p>
        </p:txBody>
      </p:sp>
      <p:cxnSp>
        <p:nvCxnSpPr>
          <p:cNvPr id="76" name="直線箭頭接點 75">
            <a:extLst>
              <a:ext uri="{FF2B5EF4-FFF2-40B4-BE49-F238E27FC236}">
                <a16:creationId xmlns:a16="http://schemas.microsoft.com/office/drawing/2014/main" id="{3EBB4D8C-1162-E3B1-491E-30E9DED19841}"/>
              </a:ext>
            </a:extLst>
          </p:cNvPr>
          <p:cNvCxnSpPr>
            <a:cxnSpLocks/>
          </p:cNvCxnSpPr>
          <p:nvPr/>
        </p:nvCxnSpPr>
        <p:spPr>
          <a:xfrm flipV="1">
            <a:off x="4423288" y="2431462"/>
            <a:ext cx="2923009" cy="4566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箭頭接點 77">
            <a:extLst>
              <a:ext uri="{FF2B5EF4-FFF2-40B4-BE49-F238E27FC236}">
                <a16:creationId xmlns:a16="http://schemas.microsoft.com/office/drawing/2014/main" id="{AB484412-4F6D-8A79-9703-C142EEDFC9B2}"/>
              </a:ext>
            </a:extLst>
          </p:cNvPr>
          <p:cNvCxnSpPr>
            <a:cxnSpLocks/>
          </p:cNvCxnSpPr>
          <p:nvPr/>
        </p:nvCxnSpPr>
        <p:spPr>
          <a:xfrm>
            <a:off x="4423288" y="2506701"/>
            <a:ext cx="2923009" cy="92229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箭頭接點 77">
            <a:extLst>
              <a:ext uri="{FF2B5EF4-FFF2-40B4-BE49-F238E27FC236}">
                <a16:creationId xmlns:a16="http://schemas.microsoft.com/office/drawing/2014/main" id="{370E71CB-AEC3-658C-ED1F-B711674416A1}"/>
              </a:ext>
            </a:extLst>
          </p:cNvPr>
          <p:cNvCxnSpPr>
            <a:cxnSpLocks/>
          </p:cNvCxnSpPr>
          <p:nvPr/>
        </p:nvCxnSpPr>
        <p:spPr>
          <a:xfrm>
            <a:off x="5465703" y="2988932"/>
            <a:ext cx="1891885" cy="4868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箭頭接點 77">
            <a:extLst>
              <a:ext uri="{FF2B5EF4-FFF2-40B4-BE49-F238E27FC236}">
                <a16:creationId xmlns:a16="http://schemas.microsoft.com/office/drawing/2014/main" id="{8B453F31-4E24-C5E4-5264-346A666464CE}"/>
              </a:ext>
            </a:extLst>
          </p:cNvPr>
          <p:cNvCxnSpPr>
            <a:cxnSpLocks/>
          </p:cNvCxnSpPr>
          <p:nvPr/>
        </p:nvCxnSpPr>
        <p:spPr>
          <a:xfrm flipV="1">
            <a:off x="4423288" y="2942104"/>
            <a:ext cx="2923009" cy="53010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箭頭接點 77">
            <a:extLst>
              <a:ext uri="{FF2B5EF4-FFF2-40B4-BE49-F238E27FC236}">
                <a16:creationId xmlns:a16="http://schemas.microsoft.com/office/drawing/2014/main" id="{96631882-AC5A-5A82-CB92-7D403EF64ECA}"/>
              </a:ext>
            </a:extLst>
          </p:cNvPr>
          <p:cNvCxnSpPr>
            <a:cxnSpLocks/>
          </p:cNvCxnSpPr>
          <p:nvPr/>
        </p:nvCxnSpPr>
        <p:spPr>
          <a:xfrm flipV="1">
            <a:off x="4465114" y="1504454"/>
            <a:ext cx="2770515" cy="253456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箭頭接點 77">
            <a:extLst>
              <a:ext uri="{FF2B5EF4-FFF2-40B4-BE49-F238E27FC236}">
                <a16:creationId xmlns:a16="http://schemas.microsoft.com/office/drawing/2014/main" id="{9E13F881-9533-A2DA-A76C-D202A5E93BD7}"/>
              </a:ext>
            </a:extLst>
          </p:cNvPr>
          <p:cNvCxnSpPr>
            <a:cxnSpLocks/>
          </p:cNvCxnSpPr>
          <p:nvPr/>
        </p:nvCxnSpPr>
        <p:spPr>
          <a:xfrm flipV="1">
            <a:off x="6220827" y="3924691"/>
            <a:ext cx="1144713" cy="5337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箭頭接點 77">
            <a:extLst>
              <a:ext uri="{FF2B5EF4-FFF2-40B4-BE49-F238E27FC236}">
                <a16:creationId xmlns:a16="http://schemas.microsoft.com/office/drawing/2014/main" id="{FE3CADF3-F115-8B51-7297-5A4B5E468BDA}"/>
              </a:ext>
            </a:extLst>
          </p:cNvPr>
          <p:cNvCxnSpPr>
            <a:cxnSpLocks/>
          </p:cNvCxnSpPr>
          <p:nvPr/>
        </p:nvCxnSpPr>
        <p:spPr>
          <a:xfrm flipV="1">
            <a:off x="6220827" y="4487884"/>
            <a:ext cx="1125470" cy="173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箭頭接點 77">
            <a:extLst>
              <a:ext uri="{FF2B5EF4-FFF2-40B4-BE49-F238E27FC236}">
                <a16:creationId xmlns:a16="http://schemas.microsoft.com/office/drawing/2014/main" id="{0815649B-D549-2A04-EACE-1169833FB3FF}"/>
              </a:ext>
            </a:extLst>
          </p:cNvPr>
          <p:cNvCxnSpPr>
            <a:cxnSpLocks/>
          </p:cNvCxnSpPr>
          <p:nvPr/>
        </p:nvCxnSpPr>
        <p:spPr>
          <a:xfrm>
            <a:off x="4451102" y="4973902"/>
            <a:ext cx="297351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箭頭接點 77">
            <a:extLst>
              <a:ext uri="{FF2B5EF4-FFF2-40B4-BE49-F238E27FC236}">
                <a16:creationId xmlns:a16="http://schemas.microsoft.com/office/drawing/2014/main" id="{890A63B8-BF2B-3A0F-5BFE-D77D3BA26B9F}"/>
              </a:ext>
            </a:extLst>
          </p:cNvPr>
          <p:cNvCxnSpPr>
            <a:cxnSpLocks/>
          </p:cNvCxnSpPr>
          <p:nvPr/>
        </p:nvCxnSpPr>
        <p:spPr>
          <a:xfrm flipV="1">
            <a:off x="6220827" y="1884098"/>
            <a:ext cx="1125470" cy="25160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箭頭接點 77">
            <a:extLst>
              <a:ext uri="{FF2B5EF4-FFF2-40B4-BE49-F238E27FC236}">
                <a16:creationId xmlns:a16="http://schemas.microsoft.com/office/drawing/2014/main" id="{DA52BCE8-F2C3-1647-567A-9E523B88152D}"/>
              </a:ext>
            </a:extLst>
          </p:cNvPr>
          <p:cNvCxnSpPr>
            <a:cxnSpLocks/>
          </p:cNvCxnSpPr>
          <p:nvPr/>
        </p:nvCxnSpPr>
        <p:spPr>
          <a:xfrm flipV="1">
            <a:off x="4829270" y="4564185"/>
            <a:ext cx="2536270" cy="95679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箭頭接點 77">
            <a:extLst>
              <a:ext uri="{FF2B5EF4-FFF2-40B4-BE49-F238E27FC236}">
                <a16:creationId xmlns:a16="http://schemas.microsoft.com/office/drawing/2014/main" id="{7D749488-13A3-DA3A-A03B-5D82B86575B8}"/>
              </a:ext>
            </a:extLst>
          </p:cNvPr>
          <p:cNvCxnSpPr>
            <a:cxnSpLocks/>
          </p:cNvCxnSpPr>
          <p:nvPr/>
        </p:nvCxnSpPr>
        <p:spPr>
          <a:xfrm flipV="1">
            <a:off x="4829270" y="5483132"/>
            <a:ext cx="2536270" cy="218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箭頭接點 77">
            <a:extLst>
              <a:ext uri="{FF2B5EF4-FFF2-40B4-BE49-F238E27FC236}">
                <a16:creationId xmlns:a16="http://schemas.microsoft.com/office/drawing/2014/main" id="{64AAEF6E-F581-C76B-8E6A-8D9ABE70FA9A}"/>
              </a:ext>
            </a:extLst>
          </p:cNvPr>
          <p:cNvCxnSpPr>
            <a:cxnSpLocks/>
          </p:cNvCxnSpPr>
          <p:nvPr/>
        </p:nvCxnSpPr>
        <p:spPr>
          <a:xfrm>
            <a:off x="4956372" y="5540712"/>
            <a:ext cx="2409168" cy="41939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25455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5DD3914E-4067-1740-ABB6-9920791D33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33320F2-E7D0-8E4B-999F-C6C330DB7509}" type="slidenum">
              <a:rPr kumimoji="1" lang="zh-TW" altLang="en-US" smtClean="0"/>
              <a:t>29</a:t>
            </a:fld>
            <a:endParaRPr kumimoji="1" lang="zh-TW" alt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89A87AF-7295-AA4D-B771-09BA3D450742}"/>
              </a:ext>
            </a:extLst>
          </p:cNvPr>
          <p:cNvSpPr txBox="1">
            <a:spLocks noChangeArrowheads="1"/>
          </p:cNvSpPr>
          <p:nvPr/>
        </p:nvSpPr>
        <p:spPr>
          <a:xfrm>
            <a:off x="4533900" y="2135187"/>
            <a:ext cx="7486650" cy="2587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護理專案活動與問題解決型品管圈重點比較</a:t>
            </a:r>
          </a:p>
        </p:txBody>
      </p:sp>
    </p:spTree>
    <p:extLst>
      <p:ext uri="{BB962C8B-B14F-4D97-AF65-F5344CB8AC3E}">
        <p14:creationId xmlns:p14="http://schemas.microsoft.com/office/powerpoint/2010/main" val="720328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89A87AF-7295-AA4D-B771-09BA3D450742}"/>
              </a:ext>
            </a:extLst>
          </p:cNvPr>
          <p:cNvSpPr txBox="1">
            <a:spLocks noChangeArrowheads="1"/>
          </p:cNvSpPr>
          <p:nvPr/>
        </p:nvSpPr>
        <p:spPr>
          <a:xfrm>
            <a:off x="5143500" y="2135187"/>
            <a:ext cx="6934200" cy="2587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問題解決型品管圈</a:t>
            </a:r>
            <a:br>
              <a:rPr kumimoji="1" lang="en-US" altLang="zh-TW" sz="5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各階段活動重點</a:t>
            </a:r>
          </a:p>
        </p:txBody>
      </p:sp>
    </p:spTree>
    <p:extLst>
      <p:ext uri="{BB962C8B-B14F-4D97-AF65-F5344CB8AC3E}">
        <p14:creationId xmlns:p14="http://schemas.microsoft.com/office/powerpoint/2010/main" val="34758881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586624"/>
              </p:ext>
            </p:extLst>
          </p:nvPr>
        </p:nvGraphicFramePr>
        <p:xfrm>
          <a:off x="334412" y="1249679"/>
          <a:ext cx="11520000" cy="49122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888758948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3633566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60138266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1285746731"/>
                    </a:ext>
                  </a:extLst>
                </a:gridCol>
              </a:tblGrid>
              <a:tr h="48205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altLang="en-US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729318"/>
                  </a:ext>
                </a:extLst>
              </a:tr>
              <a:tr h="4820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81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12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二、</a:t>
                      </a:r>
                      <a:endParaRPr lang="en-US" alt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/>
                      </a:endParaRPr>
                    </a:p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前言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能說明引發做此專案之</a:t>
                      </a: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動機</a:t>
                      </a:r>
                    </a:p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能說明此專案之</a:t>
                      </a:r>
                      <a:r>
                        <a:rPr lang="zh-TW" altLang="en-US" sz="24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重要性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及</a:t>
                      </a:r>
                      <a:r>
                        <a:rPr lang="zh-TW" altLang="en-US" sz="2400" b="1" kern="100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主旨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一、</a:t>
                      </a:r>
                      <a:endParaRPr lang="en-US" alt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/>
                      </a:endParaRPr>
                    </a:p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主題選定</a:t>
                      </a: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提出改善小組主要問題點、初步討論可能原因及對策、</a:t>
                      </a: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蒐集相關數據資料或由成員適當評價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、選定本期活動主題、確立活動主題（動詞＋名詞＋衡量指標）、主題範圍、專有名詞、計算公式、</a:t>
                      </a:r>
                      <a:r>
                        <a:rPr lang="zh-TW" altLang="en-US" sz="24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文獻查證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</a:t>
                      </a:r>
                      <a:r>
                        <a:rPr lang="zh-TW" altLang="en-US" sz="2400" b="1" kern="100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選題理由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</a:t>
                      </a:r>
                      <a:r>
                        <a:rPr 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QC STORY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選用判定（問題解決型、課題達成型）、先期評價無形成果（雷達圖）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30</a:t>
            </a:fld>
            <a:endParaRPr kumimoji="1" lang="zh-TW" altLang="en-US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6391247-C21C-ABBA-90E7-B52D02106FD0}"/>
              </a:ext>
            </a:extLst>
          </p:cNvPr>
          <p:cNvSpPr txBox="1">
            <a:spLocks noChangeArrowheads="1"/>
          </p:cNvSpPr>
          <p:nvPr/>
        </p:nvSpPr>
        <p:spPr>
          <a:xfrm>
            <a:off x="2696055" y="255767"/>
            <a:ext cx="6796714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4000" dirty="0"/>
              <a:t>護理專案</a:t>
            </a:r>
            <a:r>
              <a:rPr lang="en-US" altLang="zh-TW" sz="4000" dirty="0"/>
              <a:t>VS</a:t>
            </a:r>
            <a:r>
              <a:rPr lang="zh-TW" altLang="en-US" sz="4000" dirty="0"/>
              <a:t>品管圈</a:t>
            </a:r>
            <a:r>
              <a:rPr lang="en-US" altLang="zh-TW" sz="4000" dirty="0"/>
              <a:t>-</a:t>
            </a:r>
            <a:r>
              <a:rPr lang="zh-TW" altLang="en-US" sz="4000" dirty="0"/>
              <a:t>活動重點比較</a:t>
            </a:r>
            <a:endParaRPr lang="zh-TW" altLang="en-US" sz="4000" dirty="0">
              <a:latin typeface="標楷體" pitchFamily="65" charset="-120"/>
            </a:endParaRPr>
          </a:p>
        </p:txBody>
      </p:sp>
      <p:cxnSp>
        <p:nvCxnSpPr>
          <p:cNvPr id="5" name="直線箭頭接點 2">
            <a:extLst>
              <a:ext uri="{FF2B5EF4-FFF2-40B4-BE49-F238E27FC236}">
                <a16:creationId xmlns:a16="http://schemas.microsoft.com/office/drawing/2014/main" id="{2E7565AC-002E-6842-D753-D5E8DCBDD188}"/>
              </a:ext>
            </a:extLst>
          </p:cNvPr>
          <p:cNvCxnSpPr>
            <a:cxnSpLocks/>
          </p:cNvCxnSpPr>
          <p:nvPr/>
        </p:nvCxnSpPr>
        <p:spPr>
          <a:xfrm flipV="1">
            <a:off x="5017238" y="3424821"/>
            <a:ext cx="1803692" cy="456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箭頭接點 2">
            <a:extLst>
              <a:ext uri="{FF2B5EF4-FFF2-40B4-BE49-F238E27FC236}">
                <a16:creationId xmlns:a16="http://schemas.microsoft.com/office/drawing/2014/main" id="{33BC3AAC-6A3F-787D-ACCD-7C3AC1146C6B}"/>
              </a:ext>
            </a:extLst>
          </p:cNvPr>
          <p:cNvCxnSpPr>
            <a:cxnSpLocks/>
          </p:cNvCxnSpPr>
          <p:nvPr/>
        </p:nvCxnSpPr>
        <p:spPr>
          <a:xfrm>
            <a:off x="4381169" y="4392690"/>
            <a:ext cx="3691912" cy="1952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箭頭接點 2">
            <a:extLst>
              <a:ext uri="{FF2B5EF4-FFF2-40B4-BE49-F238E27FC236}">
                <a16:creationId xmlns:a16="http://schemas.microsoft.com/office/drawing/2014/main" id="{E6BF52A9-188E-3659-F222-AE075650F2D3}"/>
              </a:ext>
            </a:extLst>
          </p:cNvPr>
          <p:cNvCxnSpPr>
            <a:cxnSpLocks/>
          </p:cNvCxnSpPr>
          <p:nvPr/>
        </p:nvCxnSpPr>
        <p:spPr>
          <a:xfrm>
            <a:off x="5312212" y="4314508"/>
            <a:ext cx="4375485" cy="781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08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935015"/>
              </p:ext>
            </p:extLst>
          </p:nvPr>
        </p:nvGraphicFramePr>
        <p:xfrm>
          <a:off x="334412" y="1249679"/>
          <a:ext cx="11520000" cy="46681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888758948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3633566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60138266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1285746731"/>
                    </a:ext>
                  </a:extLst>
                </a:gridCol>
              </a:tblGrid>
              <a:tr h="48205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altLang="en-US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729318"/>
                  </a:ext>
                </a:extLst>
              </a:tr>
              <a:tr h="4820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0984">
                <a:tc rowSpan="2">
                  <a:txBody>
                    <a:bodyPr/>
                    <a:lstStyle/>
                    <a:p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三、現況分析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現況分析切題且具客觀性、時效性、正確性和完整性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資料的收集方法應呈現調查期間、工具、人員、方法、個案數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問題的評估方法能有效找出重要原因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三、</a:t>
                      </a:r>
                      <a:r>
                        <a:rPr lang="zh-TW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現狀把握</a:t>
                      </a:r>
                      <a:endParaRPr lang="zh-TW" sz="2400" b="1" kern="100" dirty="0">
                        <a:solidFill>
                          <a:srgbClr val="0432FF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單位簡介（服務項目、人力比、服務量等）、作業流程簡介、改善前數據蒐集（歷史資料分析法、重新蒐集數據法，以</a:t>
                      </a:r>
                      <a:r>
                        <a:rPr 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5W2H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詳述）、改善前數據蒐集統計、執行層別比較、執行改善前重點把握（柏拉圖分析）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99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五、解析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特性要因分析（依據現狀把握項目展開）、要因圈選、真因驗證（可採用意見調查、蒐集數據、觀察、評估、測試、</a:t>
                      </a: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…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等方法，並以</a:t>
                      </a: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5W2H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詳述）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354960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31</a:t>
            </a:fld>
            <a:endParaRPr kumimoji="1" lang="zh-TW" altLang="en-US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6391247-C21C-ABBA-90E7-B52D02106FD0}"/>
              </a:ext>
            </a:extLst>
          </p:cNvPr>
          <p:cNvSpPr txBox="1">
            <a:spLocks noChangeArrowheads="1"/>
          </p:cNvSpPr>
          <p:nvPr/>
        </p:nvSpPr>
        <p:spPr>
          <a:xfrm>
            <a:off x="2696055" y="255767"/>
            <a:ext cx="6796714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4000" dirty="0"/>
              <a:t>護理專案</a:t>
            </a:r>
            <a:r>
              <a:rPr lang="en-US" altLang="zh-TW" sz="4000" dirty="0"/>
              <a:t>VS</a:t>
            </a:r>
            <a:r>
              <a:rPr lang="zh-TW" altLang="en-US" sz="4000" dirty="0"/>
              <a:t>品管圈</a:t>
            </a:r>
            <a:r>
              <a:rPr lang="en-US" altLang="zh-TW" sz="4000" dirty="0"/>
              <a:t>-</a:t>
            </a:r>
            <a:r>
              <a:rPr lang="zh-TW" altLang="en-US" sz="4000" dirty="0"/>
              <a:t>活動重點比較</a:t>
            </a:r>
            <a:endParaRPr lang="zh-TW" altLang="en-US" sz="4000" dirty="0">
              <a:latin typeface="標楷體" pitchFamily="65" charset="-120"/>
            </a:endParaRPr>
          </a:p>
        </p:txBody>
      </p:sp>
      <p:cxnSp>
        <p:nvCxnSpPr>
          <p:cNvPr id="6" name="直線箭頭接點 2">
            <a:extLst>
              <a:ext uri="{FF2B5EF4-FFF2-40B4-BE49-F238E27FC236}">
                <a16:creationId xmlns:a16="http://schemas.microsoft.com/office/drawing/2014/main" id="{138BB49D-208B-5D49-C409-C47C96CA4A58}"/>
              </a:ext>
            </a:extLst>
          </p:cNvPr>
          <p:cNvCxnSpPr>
            <a:cxnSpLocks/>
          </p:cNvCxnSpPr>
          <p:nvPr/>
        </p:nvCxnSpPr>
        <p:spPr>
          <a:xfrm flipV="1">
            <a:off x="1000369" y="3516923"/>
            <a:ext cx="5095631" cy="7502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箭頭接點 2">
            <a:extLst>
              <a:ext uri="{FF2B5EF4-FFF2-40B4-BE49-F238E27FC236}">
                <a16:creationId xmlns:a16="http://schemas.microsoft.com/office/drawing/2014/main" id="{2BC4E129-ED73-192E-076F-C4E55CBA4667}"/>
              </a:ext>
            </a:extLst>
          </p:cNvPr>
          <p:cNvCxnSpPr>
            <a:cxnSpLocks/>
          </p:cNvCxnSpPr>
          <p:nvPr/>
        </p:nvCxnSpPr>
        <p:spPr>
          <a:xfrm>
            <a:off x="1000369" y="4267200"/>
            <a:ext cx="5095631" cy="93784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64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/>
        </p:nvGraphicFramePr>
        <p:xfrm>
          <a:off x="334412" y="1249679"/>
          <a:ext cx="11520000" cy="49122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888758948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3633566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60138266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1285746731"/>
                    </a:ext>
                  </a:extLst>
                </a:gridCol>
              </a:tblGrid>
              <a:tr h="48205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altLang="en-US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729318"/>
                  </a:ext>
                </a:extLst>
              </a:tr>
              <a:tr h="4820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8116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0000"/>
                        </a:lnSpc>
                        <a:spcBef>
                          <a:spcPts val="600"/>
                        </a:spcBef>
                        <a:buNone/>
                        <a:defRPr/>
                      </a:pP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四、問題及導因確立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問題之確立與現況分析相關</a:t>
                      </a:r>
                    </a:p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問題與導因之因果陳述正確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五、解析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特性要因分析（依據現狀把握項目展開）、要因圈選、</a:t>
                      </a: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真因驗證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（可採用意見調查、蒐集數據、觀察、評估、測試、</a:t>
                      </a: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…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等方法，並以</a:t>
                      </a: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5W2H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詳述）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32</a:t>
            </a:fld>
            <a:endParaRPr kumimoji="1" lang="zh-TW" altLang="en-US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6391247-C21C-ABBA-90E7-B52D02106FD0}"/>
              </a:ext>
            </a:extLst>
          </p:cNvPr>
          <p:cNvSpPr txBox="1">
            <a:spLocks noChangeArrowheads="1"/>
          </p:cNvSpPr>
          <p:nvPr/>
        </p:nvSpPr>
        <p:spPr>
          <a:xfrm>
            <a:off x="2696055" y="255767"/>
            <a:ext cx="6796714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4000" dirty="0"/>
              <a:t>護理專案</a:t>
            </a:r>
            <a:r>
              <a:rPr lang="en-US" altLang="zh-TW" sz="4000" dirty="0"/>
              <a:t>VS</a:t>
            </a:r>
            <a:r>
              <a:rPr lang="zh-TW" altLang="en-US" sz="4000" dirty="0"/>
              <a:t>品管圈</a:t>
            </a:r>
            <a:r>
              <a:rPr lang="en-US" altLang="zh-TW" sz="4000" dirty="0"/>
              <a:t>-</a:t>
            </a:r>
            <a:r>
              <a:rPr lang="zh-TW" altLang="en-US" sz="4000" dirty="0"/>
              <a:t>活動重點比較</a:t>
            </a:r>
            <a:endParaRPr lang="zh-TW" altLang="en-US" sz="4000" dirty="0">
              <a:latin typeface="標楷體" pitchFamily="65" charset="-120"/>
            </a:endParaRPr>
          </a:p>
        </p:txBody>
      </p:sp>
      <p:cxnSp>
        <p:nvCxnSpPr>
          <p:cNvPr id="6" name="直線箭頭接點 2">
            <a:extLst>
              <a:ext uri="{FF2B5EF4-FFF2-40B4-BE49-F238E27FC236}">
                <a16:creationId xmlns:a16="http://schemas.microsoft.com/office/drawing/2014/main" id="{138BB49D-208B-5D49-C409-C47C96CA4A58}"/>
              </a:ext>
            </a:extLst>
          </p:cNvPr>
          <p:cNvCxnSpPr>
            <a:cxnSpLocks/>
          </p:cNvCxnSpPr>
          <p:nvPr/>
        </p:nvCxnSpPr>
        <p:spPr>
          <a:xfrm flipV="1">
            <a:off x="974776" y="4015409"/>
            <a:ext cx="8288494" cy="18437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92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364446"/>
              </p:ext>
            </p:extLst>
          </p:nvPr>
        </p:nvGraphicFramePr>
        <p:xfrm>
          <a:off x="334412" y="1249679"/>
          <a:ext cx="11520000" cy="49122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888758948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3633566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60138266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1285746731"/>
                    </a:ext>
                  </a:extLst>
                </a:gridCol>
              </a:tblGrid>
              <a:tr h="48205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altLang="en-US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729318"/>
                  </a:ext>
                </a:extLst>
              </a:tr>
              <a:tr h="4820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8116">
                <a:tc>
                  <a:txBody>
                    <a:bodyPr/>
                    <a:lstStyle/>
                    <a:p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五、專案目的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目的合理</a:t>
                      </a:r>
                      <a:endParaRPr lang="en-US" alt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  <a:p>
                      <a:pPr marL="277813" indent="-277813">
                        <a:tabLst/>
                      </a:pPr>
                      <a:endParaRPr lang="zh-TW" altLang="en-US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能說明量測指標之操作性定義及其計算公式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四、目標設定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確認現狀把握之結果、蒐集標竿及文獻之建議、適當評估小組改善能力、視情形加上一適當挑戰值、明確訂出活動目標、闡述目標設定理由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33</a:t>
            </a:fld>
            <a:endParaRPr kumimoji="1" lang="zh-TW" altLang="en-US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6391247-C21C-ABBA-90E7-B52D02106FD0}"/>
              </a:ext>
            </a:extLst>
          </p:cNvPr>
          <p:cNvSpPr txBox="1">
            <a:spLocks noChangeArrowheads="1"/>
          </p:cNvSpPr>
          <p:nvPr/>
        </p:nvSpPr>
        <p:spPr>
          <a:xfrm>
            <a:off x="2696055" y="255767"/>
            <a:ext cx="6796714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4000" dirty="0"/>
              <a:t>護理專案</a:t>
            </a:r>
            <a:r>
              <a:rPr lang="en-US" altLang="zh-TW" sz="4000" dirty="0"/>
              <a:t>VS</a:t>
            </a:r>
            <a:r>
              <a:rPr lang="zh-TW" altLang="en-US" sz="4000" dirty="0"/>
              <a:t>品管圈</a:t>
            </a:r>
            <a:r>
              <a:rPr lang="en-US" altLang="zh-TW" sz="4000" dirty="0"/>
              <a:t>-</a:t>
            </a:r>
            <a:r>
              <a:rPr lang="zh-TW" altLang="en-US" sz="4000" dirty="0"/>
              <a:t>活動重點比較</a:t>
            </a:r>
            <a:endParaRPr lang="zh-TW" altLang="en-US" sz="4000" dirty="0">
              <a:latin typeface="標楷體" pitchFamily="65" charset="-120"/>
            </a:endParaRPr>
          </a:p>
        </p:txBody>
      </p:sp>
      <p:cxnSp>
        <p:nvCxnSpPr>
          <p:cNvPr id="6" name="直線箭頭接點 2">
            <a:extLst>
              <a:ext uri="{FF2B5EF4-FFF2-40B4-BE49-F238E27FC236}">
                <a16:creationId xmlns:a16="http://schemas.microsoft.com/office/drawing/2014/main" id="{138BB49D-208B-5D49-C409-C47C96CA4A58}"/>
              </a:ext>
            </a:extLst>
          </p:cNvPr>
          <p:cNvCxnSpPr>
            <a:cxnSpLocks/>
          </p:cNvCxnSpPr>
          <p:nvPr/>
        </p:nvCxnSpPr>
        <p:spPr>
          <a:xfrm>
            <a:off x="974776" y="4199783"/>
            <a:ext cx="512122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9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688597"/>
              </p:ext>
            </p:extLst>
          </p:nvPr>
        </p:nvGraphicFramePr>
        <p:xfrm>
          <a:off x="334412" y="1249679"/>
          <a:ext cx="11520000" cy="49122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888758948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3633566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60138266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1285746731"/>
                    </a:ext>
                  </a:extLst>
                </a:gridCol>
              </a:tblGrid>
              <a:tr h="48205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altLang="en-US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729318"/>
                  </a:ext>
                </a:extLst>
              </a:tr>
              <a:tr h="4820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8116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六、文獻查證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應呈現與主題相關之概念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文獻整理有系統、有組織、有條理、與主題相關</a:t>
                      </a:r>
                    </a:p>
                    <a:p>
                      <a:pPr marL="269875" indent="-269875"/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能呈現與解決辦法相關之文獻</a:t>
                      </a: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如有高證據等級實證文獻尤佳）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一、</a:t>
                      </a:r>
                      <a:endParaRPr lang="en-US" alt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/>
                      </a:endParaRPr>
                    </a:p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主題選定</a:t>
                      </a: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提出改善小組主要問題點、初步討論可能原因及對策、蒐集相關數據資料或由成員適當評價、選定本期活動主題、確立活動主題（動詞＋名詞＋衡量指標）、主題範圍、專有名詞、計算公式、</a:t>
                      </a: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文獻查證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、選題理由、</a:t>
                      </a:r>
                      <a:r>
                        <a:rPr 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QC STORY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選用判定（問題解決型、課題達成型）、先期評價無形成果（雷達圖）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34</a:t>
            </a:fld>
            <a:endParaRPr kumimoji="1" lang="zh-TW" altLang="en-US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6391247-C21C-ABBA-90E7-B52D02106FD0}"/>
              </a:ext>
            </a:extLst>
          </p:cNvPr>
          <p:cNvSpPr txBox="1">
            <a:spLocks noChangeArrowheads="1"/>
          </p:cNvSpPr>
          <p:nvPr/>
        </p:nvSpPr>
        <p:spPr>
          <a:xfrm>
            <a:off x="2696055" y="255767"/>
            <a:ext cx="6796714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4000" dirty="0"/>
              <a:t>護理專案</a:t>
            </a:r>
            <a:r>
              <a:rPr lang="en-US" altLang="zh-TW" sz="4000" dirty="0"/>
              <a:t>VS</a:t>
            </a:r>
            <a:r>
              <a:rPr lang="zh-TW" altLang="en-US" sz="4000" dirty="0"/>
              <a:t>品管圈</a:t>
            </a:r>
            <a:r>
              <a:rPr lang="en-US" altLang="zh-TW" sz="4000" dirty="0"/>
              <a:t>-</a:t>
            </a:r>
            <a:r>
              <a:rPr lang="zh-TW" altLang="en-US" sz="4000" dirty="0"/>
              <a:t>活動重點比較</a:t>
            </a:r>
            <a:endParaRPr lang="zh-TW" altLang="en-US" sz="4000" dirty="0">
              <a:latin typeface="標楷體" pitchFamily="65" charset="-120"/>
            </a:endParaRPr>
          </a:p>
        </p:txBody>
      </p:sp>
      <p:cxnSp>
        <p:nvCxnSpPr>
          <p:cNvPr id="6" name="直線箭頭接點 2">
            <a:extLst>
              <a:ext uri="{FF2B5EF4-FFF2-40B4-BE49-F238E27FC236}">
                <a16:creationId xmlns:a16="http://schemas.microsoft.com/office/drawing/2014/main" id="{138BB49D-208B-5D49-C409-C47C96CA4A58}"/>
              </a:ext>
            </a:extLst>
          </p:cNvPr>
          <p:cNvCxnSpPr>
            <a:cxnSpLocks/>
          </p:cNvCxnSpPr>
          <p:nvPr/>
        </p:nvCxnSpPr>
        <p:spPr>
          <a:xfrm>
            <a:off x="974776" y="4199783"/>
            <a:ext cx="7079895" cy="3722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76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726900"/>
              </p:ext>
            </p:extLst>
          </p:nvPr>
        </p:nvGraphicFramePr>
        <p:xfrm>
          <a:off x="334412" y="1249679"/>
          <a:ext cx="11520000" cy="4846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888758948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3633566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60138266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1285746731"/>
                    </a:ext>
                  </a:extLst>
                </a:gridCol>
              </a:tblGrid>
              <a:tr h="35453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altLang="en-US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729318"/>
                  </a:ext>
                </a:extLst>
              </a:tr>
              <a:tr h="3545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8314">
                <a:tc rowSpan="3"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七、解決辦法及執行過程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 能整合所蒐集資料（如：內部證據、外部證據、實證文獻、專家意見），形成具體的解決方案。</a:t>
                      </a:r>
                      <a:endParaRPr lang="en-US" altLang="zh-TW" sz="2400" b="1" kern="100" dirty="0">
                        <a:solidFill>
                          <a:srgbClr val="0432FF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能呈現正確且完整的執行計畫進度，如甘特圖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4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計畫期內容詳實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4.</a:t>
                      </a:r>
                      <a:r>
                        <a:rPr lang="zh-TW" altLang="en-US" sz="24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執行期內容詳實並有描述所遭遇之困難與修正情形</a:t>
                      </a:r>
                    </a:p>
                    <a:p>
                      <a:pPr marL="277813" indent="-277813">
                        <a:tabLst/>
                      </a:pPr>
                      <a:r>
                        <a:rPr lang="en-US" altLang="zh-TW" sz="24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5.</a:t>
                      </a:r>
                      <a:r>
                        <a:rPr lang="zh-TW" altLang="en-US" sz="24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評值期內容詳實，並說明評值期間、工具、人員、方法、個案數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18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六、對策擬定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18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運用創意思考研擬對策（防呆法）、將對策進行正負面檢討、討論及評價出最佳方案、必要時透過提案制度或行政程序審核、排定實施計劃及負責人、編訂對策編號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789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18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二、</a:t>
                      </a:r>
                      <a:br>
                        <a:rPr lang="en-US" altLang="zh-TW" sz="18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</a:br>
                      <a:r>
                        <a:rPr lang="zh-TW" altLang="en-US" sz="18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活動計劃擬定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18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決定活動步驟及順序、討論各步驟所需時程、列出繁忙事務及時段、考慮活動期限、排定活動時程、決定各階段品管工具、執行成員工作分派、選定開會地點、綜合思考活動計畫之可行及邏輯、送輔導員及主管審核後公告實施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019141"/>
                  </a:ext>
                </a:extLst>
              </a:tr>
              <a:tr h="158697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18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七、對策實施及檢討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18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分工實施對策、觀察對策效果、定期且隨時檢討、適時修正對策、確認各個對策效果、依需要再對策、研擬改善成果維持方式（</a:t>
                      </a:r>
                      <a:r>
                        <a:rPr lang="en-US" sz="18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P</a:t>
                      </a:r>
                      <a:r>
                        <a:rPr lang="zh-TW" altLang="en-US" sz="18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：改善對象、改善作法、</a:t>
                      </a:r>
                      <a:r>
                        <a:rPr lang="en-US" sz="18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D</a:t>
                      </a:r>
                      <a:r>
                        <a:rPr lang="zh-TW" altLang="en-US" sz="18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：負責人、實施期間、實施地點、對策實施執行步驟、</a:t>
                      </a:r>
                      <a:r>
                        <a:rPr lang="en-US" sz="18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C</a:t>
                      </a:r>
                      <a:r>
                        <a:rPr lang="zh-TW" altLang="en-US" sz="18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：對策執行情形、問題點改善效果、</a:t>
                      </a:r>
                      <a:r>
                        <a:rPr lang="en-US" sz="18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A</a:t>
                      </a:r>
                      <a:r>
                        <a:rPr lang="zh-TW" altLang="en-US" sz="18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：對策檢討（優點、缺點、缺點檢討）、對策處置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62859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35</a:t>
            </a:fld>
            <a:endParaRPr kumimoji="1" lang="zh-TW" altLang="en-US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6391247-C21C-ABBA-90E7-B52D02106FD0}"/>
              </a:ext>
            </a:extLst>
          </p:cNvPr>
          <p:cNvSpPr txBox="1">
            <a:spLocks noChangeArrowheads="1"/>
          </p:cNvSpPr>
          <p:nvPr/>
        </p:nvSpPr>
        <p:spPr>
          <a:xfrm>
            <a:off x="2696055" y="255767"/>
            <a:ext cx="6796714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4000" dirty="0"/>
              <a:t>護理專案</a:t>
            </a:r>
            <a:r>
              <a:rPr lang="en-US" altLang="zh-TW" sz="4000" dirty="0"/>
              <a:t>VS</a:t>
            </a:r>
            <a:r>
              <a:rPr lang="zh-TW" altLang="en-US" sz="4000" dirty="0"/>
              <a:t>品管圈</a:t>
            </a:r>
            <a:r>
              <a:rPr lang="en-US" altLang="zh-TW" sz="4000" dirty="0"/>
              <a:t>-</a:t>
            </a:r>
            <a:r>
              <a:rPr lang="zh-TW" altLang="en-US" sz="4000" dirty="0"/>
              <a:t>活動重點比較</a:t>
            </a:r>
            <a:endParaRPr lang="zh-TW" altLang="en-US" sz="4000" dirty="0">
              <a:latin typeface="標楷體" pitchFamily="65" charset="-120"/>
            </a:endParaRPr>
          </a:p>
        </p:txBody>
      </p:sp>
      <p:cxnSp>
        <p:nvCxnSpPr>
          <p:cNvPr id="3" name="直線箭頭接點 2">
            <a:extLst>
              <a:ext uri="{FF2B5EF4-FFF2-40B4-BE49-F238E27FC236}">
                <a16:creationId xmlns:a16="http://schemas.microsoft.com/office/drawing/2014/main" id="{E13E5043-74B1-0974-3FF1-E1226FDFE1F5}"/>
              </a:ext>
            </a:extLst>
          </p:cNvPr>
          <p:cNvCxnSpPr>
            <a:cxnSpLocks/>
          </p:cNvCxnSpPr>
          <p:nvPr/>
        </p:nvCxnSpPr>
        <p:spPr>
          <a:xfrm flipV="1">
            <a:off x="3765087" y="2684417"/>
            <a:ext cx="2380987" cy="28281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箭頭接點 2">
            <a:extLst>
              <a:ext uri="{FF2B5EF4-FFF2-40B4-BE49-F238E27FC236}">
                <a16:creationId xmlns:a16="http://schemas.microsoft.com/office/drawing/2014/main" id="{D2CB021D-9AAA-458A-6D22-3A55EDE37D4A}"/>
              </a:ext>
            </a:extLst>
          </p:cNvPr>
          <p:cNvCxnSpPr>
            <a:cxnSpLocks/>
          </p:cNvCxnSpPr>
          <p:nvPr/>
        </p:nvCxnSpPr>
        <p:spPr>
          <a:xfrm>
            <a:off x="3129018" y="3478290"/>
            <a:ext cx="2965394" cy="30340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箭頭接點 2">
            <a:extLst>
              <a:ext uri="{FF2B5EF4-FFF2-40B4-BE49-F238E27FC236}">
                <a16:creationId xmlns:a16="http://schemas.microsoft.com/office/drawing/2014/main" id="{CC7B907D-72EA-6FE6-6DFF-6445D4E1CFF2}"/>
              </a:ext>
            </a:extLst>
          </p:cNvPr>
          <p:cNvCxnSpPr>
            <a:cxnSpLocks/>
          </p:cNvCxnSpPr>
          <p:nvPr/>
        </p:nvCxnSpPr>
        <p:spPr>
          <a:xfrm>
            <a:off x="3546566" y="4827043"/>
            <a:ext cx="3356404" cy="6368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箭頭接點 2">
            <a:extLst>
              <a:ext uri="{FF2B5EF4-FFF2-40B4-BE49-F238E27FC236}">
                <a16:creationId xmlns:a16="http://schemas.microsoft.com/office/drawing/2014/main" id="{019518C1-EC4E-0440-FBDE-D6E3D3AFCC36}"/>
              </a:ext>
            </a:extLst>
          </p:cNvPr>
          <p:cNvCxnSpPr>
            <a:cxnSpLocks/>
          </p:cNvCxnSpPr>
          <p:nvPr/>
        </p:nvCxnSpPr>
        <p:spPr>
          <a:xfrm>
            <a:off x="3546566" y="4291446"/>
            <a:ext cx="5805252" cy="8624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箭頭接點 2">
            <a:extLst>
              <a:ext uri="{FF2B5EF4-FFF2-40B4-BE49-F238E27FC236}">
                <a16:creationId xmlns:a16="http://schemas.microsoft.com/office/drawing/2014/main" id="{B45910EF-61CF-064D-58D6-EF12BD6EF1C5}"/>
              </a:ext>
            </a:extLst>
          </p:cNvPr>
          <p:cNvCxnSpPr>
            <a:cxnSpLocks/>
          </p:cNvCxnSpPr>
          <p:nvPr/>
        </p:nvCxnSpPr>
        <p:spPr>
          <a:xfrm>
            <a:off x="5009606" y="5529664"/>
            <a:ext cx="2522951" cy="1541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85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367077"/>
              </p:ext>
            </p:extLst>
          </p:nvPr>
        </p:nvGraphicFramePr>
        <p:xfrm>
          <a:off x="334412" y="1249679"/>
          <a:ext cx="11520000" cy="49122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888758948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3633566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60138266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1285746731"/>
                    </a:ext>
                  </a:extLst>
                </a:gridCol>
              </a:tblGrid>
              <a:tr h="48205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altLang="en-US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729318"/>
                  </a:ext>
                </a:extLst>
              </a:tr>
              <a:tr h="4820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8116">
                <a:tc>
                  <a:txBody>
                    <a:bodyPr/>
                    <a:lstStyle/>
                    <a:p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八、</a:t>
                      </a: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結果評值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能有效的解決問題，達成專案目的</a:t>
                      </a:r>
                    </a:p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能說明附帶成效或導因改善情形</a:t>
                      </a:r>
                    </a:p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能呈現效果維持</a:t>
                      </a:r>
                    </a:p>
                    <a:p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4.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問題解決後對護理專業有所貢獻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八、</a:t>
                      </a:r>
                      <a:r>
                        <a:rPr lang="zh-TW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效果確認</a:t>
                      </a:r>
                      <a:endParaRPr lang="zh-TW" sz="2400" b="1" kern="100" dirty="0">
                        <a:solidFill>
                          <a:srgbClr val="0432FF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蒐集及統計改善中數據、蒐集及統計改善後數據、改善前後問題比較（柏拉圖）、目標達成情形比較（條形圖）、計算達成率及進步率、統計檢定、附加效益（經濟效益）、無形成果（雷達圖）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36</a:t>
            </a:fld>
            <a:endParaRPr kumimoji="1" lang="zh-TW" altLang="en-US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6391247-C21C-ABBA-90E7-B52D02106FD0}"/>
              </a:ext>
            </a:extLst>
          </p:cNvPr>
          <p:cNvSpPr txBox="1">
            <a:spLocks noChangeArrowheads="1"/>
          </p:cNvSpPr>
          <p:nvPr/>
        </p:nvSpPr>
        <p:spPr>
          <a:xfrm>
            <a:off x="2696055" y="255767"/>
            <a:ext cx="6796714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4000" dirty="0"/>
              <a:t>護理專案</a:t>
            </a:r>
            <a:r>
              <a:rPr lang="en-US" altLang="zh-TW" sz="4000" dirty="0"/>
              <a:t>VS</a:t>
            </a:r>
            <a:r>
              <a:rPr lang="zh-TW" altLang="en-US" sz="4000" dirty="0"/>
              <a:t>品管圈</a:t>
            </a:r>
            <a:r>
              <a:rPr lang="en-US" altLang="zh-TW" sz="4000" dirty="0"/>
              <a:t>-</a:t>
            </a:r>
            <a:r>
              <a:rPr lang="zh-TW" altLang="en-US" sz="4000" dirty="0"/>
              <a:t>活動重點比較</a:t>
            </a:r>
            <a:endParaRPr lang="zh-TW" altLang="en-US" sz="4000" dirty="0">
              <a:latin typeface="標楷體" pitchFamily="65" charset="-120"/>
            </a:endParaRPr>
          </a:p>
        </p:txBody>
      </p:sp>
      <p:cxnSp>
        <p:nvCxnSpPr>
          <p:cNvPr id="6" name="直線箭頭接點 2">
            <a:extLst>
              <a:ext uri="{FF2B5EF4-FFF2-40B4-BE49-F238E27FC236}">
                <a16:creationId xmlns:a16="http://schemas.microsoft.com/office/drawing/2014/main" id="{138BB49D-208B-5D49-C409-C47C96CA4A58}"/>
              </a:ext>
            </a:extLst>
          </p:cNvPr>
          <p:cNvCxnSpPr>
            <a:cxnSpLocks/>
          </p:cNvCxnSpPr>
          <p:nvPr/>
        </p:nvCxnSpPr>
        <p:spPr>
          <a:xfrm>
            <a:off x="974776" y="4199783"/>
            <a:ext cx="512122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9456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810994"/>
              </p:ext>
            </p:extLst>
          </p:nvPr>
        </p:nvGraphicFramePr>
        <p:xfrm>
          <a:off x="334412" y="1249679"/>
          <a:ext cx="11520000" cy="54029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888758948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3633566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60138266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1285746731"/>
                    </a:ext>
                  </a:extLst>
                </a:gridCol>
              </a:tblGrid>
              <a:tr h="48205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護理專案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altLang="en-US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問題解決型品管圈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729318"/>
                  </a:ext>
                </a:extLst>
              </a:tr>
              <a:tr h="4820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9759">
                <a:tc rowSpan="3">
                  <a:txBody>
                    <a:bodyPr/>
                    <a:lstStyle/>
                    <a:p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九、討論與結論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317500" indent="-317500">
                        <a:tabLst/>
                      </a:pPr>
                      <a:r>
                        <a:rPr lang="en-US" altLang="zh-TW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TW" altLang="en-US" sz="24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能討論解決問題的限制</a:t>
                      </a:r>
                    </a:p>
                    <a:p>
                      <a:pPr marL="317500" indent="-317500">
                        <a:tabLst/>
                      </a:pPr>
                      <a:r>
                        <a:rPr lang="en-US" altLang="zh-TW" sz="24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TW" altLang="en-US" sz="24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能討論在執行過程中遭遇的助力與阻力</a:t>
                      </a:r>
                    </a:p>
                    <a:p>
                      <a:pPr marL="317500" indent="-317500">
                        <a:tabLst/>
                      </a:pPr>
                      <a:r>
                        <a:rPr lang="en-US" altLang="zh-TW" sz="24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TW" altLang="en-US" sz="2400" b="1" kern="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根據結果對護理業務及日後進一步探討提出建議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000" b="1" kern="100" spc="-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七、</a:t>
                      </a:r>
                      <a:r>
                        <a:rPr lang="zh-TW" sz="2000" b="1" kern="100" spc="-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對策實施及檢討</a:t>
                      </a:r>
                      <a:endParaRPr lang="zh-TW" sz="20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0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分工實施對策、觀察對策效果、定期且隨時檢討、適時修正對策、確認各個對策效果、依需要再對策、研擬改善成果維持方式（</a:t>
                      </a:r>
                      <a:r>
                        <a:rPr lang="en-US" sz="20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P</a:t>
                      </a:r>
                      <a:r>
                        <a:rPr lang="zh-TW" altLang="en-US" sz="20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：改善對象、改善作法、</a:t>
                      </a:r>
                      <a:r>
                        <a:rPr lang="en-US" sz="20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D</a:t>
                      </a:r>
                      <a:r>
                        <a:rPr lang="zh-TW" altLang="en-US" sz="20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：負責人、實施期間、實施地點、對策實施執行步驟</a:t>
                      </a:r>
                      <a:r>
                        <a:rPr lang="zh-TW" altLang="en-US" sz="20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</a:t>
                      </a:r>
                      <a:r>
                        <a:rPr lang="en-US" sz="20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C</a:t>
                      </a:r>
                      <a:r>
                        <a:rPr lang="zh-TW" altLang="en-US" sz="20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：對策執行情形、問題點改善效果、</a:t>
                      </a:r>
                      <a:r>
                        <a:rPr lang="en-US" sz="20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A</a:t>
                      </a:r>
                      <a:r>
                        <a:rPr lang="zh-TW" altLang="en-US" sz="2000" b="1" kern="1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：對策檢討（優點、缺點、缺點檢討）</a:t>
                      </a:r>
                      <a:r>
                        <a:rPr lang="zh-TW" altLang="en-US" sz="20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、對策處置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600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000" b="1" kern="100" spc="-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十、檢討及改進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000" b="1" kern="100" spc="-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上期活動追蹤（確認效果是否維持，針對異常應研究改善）、</a:t>
                      </a:r>
                      <a:r>
                        <a:rPr lang="zh-TW" altLang="en-US" sz="2000" b="1" kern="100" spc="-100" dirty="0">
                          <a:solidFill>
                            <a:srgbClr val="94209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本期活動檢討（優點、今後努力方向、殘留問題）</a:t>
                      </a:r>
                      <a:r>
                        <a:rPr lang="zh-TW" altLang="en-US" sz="2000" b="1" kern="100" spc="-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、下期活動主題選定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16533"/>
                  </a:ext>
                </a:extLst>
              </a:tr>
              <a:tr h="108600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0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九、</a:t>
                      </a:r>
                      <a:r>
                        <a:rPr lang="zh-TW" sz="20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標準化</a:t>
                      </a:r>
                      <a:endParaRPr lang="zh-TW" sz="20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000" b="1" kern="100" dirty="0">
                          <a:solidFill>
                            <a:srgbClr val="0432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具體化制定各項作業基準</a:t>
                      </a:r>
                      <a:r>
                        <a:rPr lang="zh-TW" altLang="en-US" sz="20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（標準文件、海報、單張、系統）、教育所有圈員、於適用單位水平展開（標準發行、宣導、訓練）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E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848887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37</a:t>
            </a:fld>
            <a:endParaRPr kumimoji="1" lang="zh-TW" altLang="en-US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6391247-C21C-ABBA-90E7-B52D02106FD0}"/>
              </a:ext>
            </a:extLst>
          </p:cNvPr>
          <p:cNvSpPr txBox="1">
            <a:spLocks noChangeArrowheads="1"/>
          </p:cNvSpPr>
          <p:nvPr/>
        </p:nvSpPr>
        <p:spPr>
          <a:xfrm>
            <a:off x="2696055" y="255767"/>
            <a:ext cx="6796714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4000" dirty="0"/>
              <a:t>護理專案</a:t>
            </a:r>
            <a:r>
              <a:rPr lang="en-US" altLang="zh-TW" sz="4000" dirty="0"/>
              <a:t>VS</a:t>
            </a:r>
            <a:r>
              <a:rPr lang="zh-TW" altLang="en-US" sz="4000" dirty="0"/>
              <a:t>品管圈</a:t>
            </a:r>
            <a:r>
              <a:rPr lang="en-US" altLang="zh-TW" sz="4000" dirty="0"/>
              <a:t>-</a:t>
            </a:r>
            <a:r>
              <a:rPr lang="zh-TW" altLang="en-US" sz="4000" dirty="0"/>
              <a:t>活動重點比較</a:t>
            </a:r>
            <a:endParaRPr lang="zh-TW" altLang="en-US" sz="4000" dirty="0">
              <a:latin typeface="標楷體" pitchFamily="65" charset="-120"/>
            </a:endParaRPr>
          </a:p>
        </p:txBody>
      </p:sp>
      <p:cxnSp>
        <p:nvCxnSpPr>
          <p:cNvPr id="6" name="直線箭頭接點 2">
            <a:extLst>
              <a:ext uri="{FF2B5EF4-FFF2-40B4-BE49-F238E27FC236}">
                <a16:creationId xmlns:a16="http://schemas.microsoft.com/office/drawing/2014/main" id="{138BB49D-208B-5D49-C409-C47C96CA4A58}"/>
              </a:ext>
            </a:extLst>
          </p:cNvPr>
          <p:cNvCxnSpPr>
            <a:cxnSpLocks/>
          </p:cNvCxnSpPr>
          <p:nvPr/>
        </p:nvCxnSpPr>
        <p:spPr>
          <a:xfrm>
            <a:off x="4457448" y="2402788"/>
            <a:ext cx="4903909" cy="8875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箭頭接點 2">
            <a:extLst>
              <a:ext uri="{FF2B5EF4-FFF2-40B4-BE49-F238E27FC236}">
                <a16:creationId xmlns:a16="http://schemas.microsoft.com/office/drawing/2014/main" id="{6261B2C3-3A51-C0FC-DA7A-8D07E386429A}"/>
              </a:ext>
            </a:extLst>
          </p:cNvPr>
          <p:cNvCxnSpPr>
            <a:cxnSpLocks/>
          </p:cNvCxnSpPr>
          <p:nvPr/>
        </p:nvCxnSpPr>
        <p:spPr>
          <a:xfrm>
            <a:off x="2119764" y="3166113"/>
            <a:ext cx="7496426" cy="7190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箭頭接點 2">
            <a:extLst>
              <a:ext uri="{FF2B5EF4-FFF2-40B4-BE49-F238E27FC236}">
                <a16:creationId xmlns:a16="http://schemas.microsoft.com/office/drawing/2014/main" id="{ED829C3E-2956-F68B-4BB0-B65A004B9F59}"/>
              </a:ext>
            </a:extLst>
          </p:cNvPr>
          <p:cNvCxnSpPr>
            <a:cxnSpLocks/>
          </p:cNvCxnSpPr>
          <p:nvPr/>
        </p:nvCxnSpPr>
        <p:spPr>
          <a:xfrm>
            <a:off x="3264751" y="3885129"/>
            <a:ext cx="5272147" cy="10691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箭頭接點 2">
            <a:extLst>
              <a:ext uri="{FF2B5EF4-FFF2-40B4-BE49-F238E27FC236}">
                <a16:creationId xmlns:a16="http://schemas.microsoft.com/office/drawing/2014/main" id="{C74F7B95-075E-5F42-49F6-F8599950699C}"/>
              </a:ext>
            </a:extLst>
          </p:cNvPr>
          <p:cNvCxnSpPr>
            <a:cxnSpLocks/>
          </p:cNvCxnSpPr>
          <p:nvPr/>
        </p:nvCxnSpPr>
        <p:spPr>
          <a:xfrm>
            <a:off x="3264751" y="3951135"/>
            <a:ext cx="3644651" cy="18504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75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5DD3914E-4067-1740-ABB6-9920791D33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33320F2-E7D0-8E4B-999F-C6C330DB7509}" type="slidenum">
              <a:rPr kumimoji="1" lang="zh-TW" altLang="en-US" smtClean="0"/>
              <a:t>38</a:t>
            </a:fld>
            <a:endParaRPr kumimoji="1" lang="zh-TW" alt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89A87AF-7295-AA4D-B771-09BA3D450742}"/>
              </a:ext>
            </a:extLst>
          </p:cNvPr>
          <p:cNvSpPr txBox="1">
            <a:spLocks noChangeArrowheads="1"/>
          </p:cNvSpPr>
          <p:nvPr/>
        </p:nvSpPr>
        <p:spPr>
          <a:xfrm>
            <a:off x="4533900" y="2135187"/>
            <a:ext cx="7486650" cy="2587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問題解決型品管圈</a:t>
            </a:r>
            <a:br>
              <a:rPr kumimoji="1" lang="en-US" altLang="zh-TW" sz="5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與護理專案實例比較</a:t>
            </a:r>
          </a:p>
        </p:txBody>
      </p:sp>
    </p:spTree>
    <p:extLst>
      <p:ext uri="{BB962C8B-B14F-4D97-AF65-F5344CB8AC3E}">
        <p14:creationId xmlns:p14="http://schemas.microsoft.com/office/powerpoint/2010/main" val="33642163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13814" y="1282707"/>
            <a:ext cx="3393627" cy="76993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zh-TW" altLang="en-US" sz="2800" dirty="0">
                <a:solidFill>
                  <a:schemeClr val="accent1">
                    <a:lumMod val="75000"/>
                  </a:schemeClr>
                </a:solidFill>
              </a:rPr>
              <a:t>問題解決型品管圈</a:t>
            </a:r>
            <a:endParaRPr lang="zh-TW" altLang="en-US" sz="2800" dirty="0">
              <a:solidFill>
                <a:schemeClr val="accent1">
                  <a:lumMod val="75000"/>
                </a:schemeClr>
              </a:solidFill>
              <a:latin typeface="標楷體" pitchFamily="65" charset="-120"/>
            </a:endParaRPr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2400">
              <a:latin typeface="Times New Roman" pitchFamily="18" charset="0"/>
            </a:endParaRPr>
          </a:p>
        </p:txBody>
      </p:sp>
      <p:sp>
        <p:nvSpPr>
          <p:cNvPr id="62" name="Rectangle 2">
            <a:extLst>
              <a:ext uri="{FF2B5EF4-FFF2-40B4-BE49-F238E27FC236}">
                <a16:creationId xmlns:a16="http://schemas.microsoft.com/office/drawing/2014/main" id="{1826A0F6-F860-A6DF-1512-C131FDAB2DE5}"/>
              </a:ext>
            </a:extLst>
          </p:cNvPr>
          <p:cNvSpPr txBox="1">
            <a:spLocks noChangeArrowheads="1"/>
          </p:cNvSpPr>
          <p:nvPr/>
        </p:nvSpPr>
        <p:spPr>
          <a:xfrm>
            <a:off x="6886364" y="1386576"/>
            <a:ext cx="3791822" cy="562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2800" dirty="0">
                <a:solidFill>
                  <a:schemeClr val="tx1"/>
                </a:solidFill>
                <a:latin typeface="標楷體" pitchFamily="65" charset="-120"/>
              </a:rPr>
              <a:t>護理專案</a:t>
            </a:r>
          </a:p>
        </p:txBody>
      </p:sp>
      <p:pic>
        <p:nvPicPr>
          <p:cNvPr id="1026" name="Picture 2" descr="Balance &amp; Fall Prevention - Fall Prevention Clipart, HD Png Download -  600x600(#4664405) - PngFind">
            <a:hlinkClick r:id="rId4"/>
            <a:extLst>
              <a:ext uri="{FF2B5EF4-FFF2-40B4-BE49-F238E27FC236}">
                <a16:creationId xmlns:a16="http://schemas.microsoft.com/office/drawing/2014/main" id="{24ECDA23-1FE8-A5BA-4C80-7F9DF4ACF28F}"/>
              </a:ext>
            </a:extLst>
          </p:cNvPr>
          <p:cNvPicPr>
            <a:picLocks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8" t="8036" r="17503" b="7589"/>
          <a:stretch/>
        </p:blipFill>
        <p:spPr bwMode="auto">
          <a:xfrm>
            <a:off x="1368873" y="2050257"/>
            <a:ext cx="36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alling Preventive Healthcare Medilodge Of Sterling Heights Fall Prevention  Organization PNG, Clipart, Black And White, Brand,">
            <a:hlinkClick r:id="rId6" action="ppaction://hlinkfile"/>
            <a:extLst>
              <a:ext uri="{FF2B5EF4-FFF2-40B4-BE49-F238E27FC236}">
                <a16:creationId xmlns:a16="http://schemas.microsoft.com/office/drawing/2014/main" id="{4F5F469B-A4E8-4BCB-41B1-D67C63791898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364" y="2049807"/>
            <a:ext cx="3600000" cy="3600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">
            <a:extLst>
              <a:ext uri="{FF2B5EF4-FFF2-40B4-BE49-F238E27FC236}">
                <a16:creationId xmlns:a16="http://schemas.microsoft.com/office/drawing/2014/main" id="{7E088727-1708-AB8B-327C-930EC825C335}"/>
              </a:ext>
            </a:extLst>
          </p:cNvPr>
          <p:cNvSpPr txBox="1">
            <a:spLocks noChangeArrowheads="1"/>
          </p:cNvSpPr>
          <p:nvPr/>
        </p:nvSpPr>
        <p:spPr>
          <a:xfrm>
            <a:off x="3009895" y="251742"/>
            <a:ext cx="6172210" cy="769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sz="4000" dirty="0"/>
              <a:t>品管圈</a:t>
            </a:r>
            <a:r>
              <a:rPr lang="en-US" altLang="zh-TW" sz="4000" dirty="0"/>
              <a:t>VS</a:t>
            </a:r>
            <a:r>
              <a:rPr lang="zh-TW" altLang="en-US" sz="4000" dirty="0"/>
              <a:t>護理專案</a:t>
            </a:r>
            <a:r>
              <a:rPr lang="en-US" altLang="zh-TW" sz="4000" dirty="0"/>
              <a:t>-</a:t>
            </a:r>
            <a:r>
              <a:rPr lang="zh-TW" altLang="en-US" sz="4000" dirty="0"/>
              <a:t>實例比較</a:t>
            </a:r>
            <a:endParaRPr lang="zh-TW" altLang="en-US" sz="4000" dirty="0">
              <a:latin typeface="標楷體" pitchFamily="65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0EA82D6-FA2F-B148-8A92-5B4ED65BA180}"/>
              </a:ext>
            </a:extLst>
          </p:cNvPr>
          <p:cNvSpPr/>
          <p:nvPr/>
        </p:nvSpPr>
        <p:spPr>
          <a:xfrm>
            <a:off x="1152936" y="6010164"/>
            <a:ext cx="40318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rPr>
              <a:t>降低神經內科住院病人跌倒發生率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B3C18D1-76DF-1FA0-A6FB-F4C18F145314}"/>
              </a:ext>
            </a:extLst>
          </p:cNvPr>
          <p:cNvSpPr/>
          <p:nvPr/>
        </p:nvSpPr>
        <p:spPr>
          <a:xfrm>
            <a:off x="5919953" y="6040942"/>
            <a:ext cx="57246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 dirty="0">
                <a:latin typeface="標楷體" pitchFamily="65" charset="-120"/>
                <a:ea typeface="Microsoft YaHei" panose="020B0503020204020204" pitchFamily="34" charset="-122"/>
                <a:cs typeface="DFKai-SB" panose="03000509000000000000" pitchFamily="49" charset="-120"/>
              </a:rPr>
              <a:t>運用跨團隊合作降低神經內科住院病人跌倒發生率之改善專案</a:t>
            </a:r>
          </a:p>
        </p:txBody>
      </p:sp>
    </p:spTree>
    <p:extLst>
      <p:ext uri="{BB962C8B-B14F-4D97-AF65-F5344CB8AC3E}">
        <p14:creationId xmlns:p14="http://schemas.microsoft.com/office/powerpoint/2010/main" val="1324460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pPr eaLnBrk="1" hangingPunct="1"/>
            <a:r>
              <a:rPr lang="zh-TW" altLang="en-US" dirty="0"/>
              <a:t>問題解決型品管圈流程圖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6324600" y="1831357"/>
            <a:ext cx="2438400" cy="4572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活動計劃擬定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6324600" y="2362849"/>
            <a:ext cx="2438400" cy="4572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現狀把握</a:t>
            </a:r>
          </a:p>
        </p:txBody>
      </p:sp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6324600" y="2894341"/>
            <a:ext cx="2438400" cy="4572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目標設定</a:t>
            </a:r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6324600" y="3425833"/>
            <a:ext cx="2438400" cy="4572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解析</a:t>
            </a:r>
          </a:p>
        </p:txBody>
      </p:sp>
      <p:sp>
        <p:nvSpPr>
          <p:cNvPr id="73736" name="Text Box 8"/>
          <p:cNvSpPr txBox="1">
            <a:spLocks noChangeArrowheads="1"/>
          </p:cNvSpPr>
          <p:nvPr/>
        </p:nvSpPr>
        <p:spPr bwMode="auto">
          <a:xfrm>
            <a:off x="6324600" y="3957325"/>
            <a:ext cx="2438400" cy="4572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對策擬定</a:t>
            </a:r>
          </a:p>
        </p:txBody>
      </p:sp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6324600" y="4488817"/>
            <a:ext cx="2438400" cy="4572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對策實施及檢討</a:t>
            </a:r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6324600" y="5020309"/>
            <a:ext cx="2438400" cy="4572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效果確認</a:t>
            </a:r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6324600" y="5551801"/>
            <a:ext cx="2438400" cy="4572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標準化</a:t>
            </a:r>
          </a:p>
        </p:txBody>
      </p:sp>
      <p:sp>
        <p:nvSpPr>
          <p:cNvPr id="73741" name="Line 13"/>
          <p:cNvSpPr>
            <a:spLocks noChangeShapeType="1"/>
          </p:cNvSpPr>
          <p:nvPr/>
        </p:nvSpPr>
        <p:spPr bwMode="auto">
          <a:xfrm>
            <a:off x="7543800" y="1679911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42" name="Line 14"/>
          <p:cNvSpPr>
            <a:spLocks noChangeShapeType="1"/>
          </p:cNvSpPr>
          <p:nvPr/>
        </p:nvSpPr>
        <p:spPr bwMode="auto">
          <a:xfrm>
            <a:off x="7543800" y="2211403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43" name="Line 15"/>
          <p:cNvSpPr>
            <a:spLocks noChangeShapeType="1"/>
          </p:cNvSpPr>
          <p:nvPr/>
        </p:nvSpPr>
        <p:spPr bwMode="auto">
          <a:xfrm>
            <a:off x="7543800" y="2742895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44" name="Line 16"/>
          <p:cNvSpPr>
            <a:spLocks noChangeShapeType="1"/>
          </p:cNvSpPr>
          <p:nvPr/>
        </p:nvSpPr>
        <p:spPr bwMode="auto">
          <a:xfrm>
            <a:off x="7543800" y="3274387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45" name="Line 17"/>
          <p:cNvSpPr>
            <a:spLocks noChangeShapeType="1"/>
          </p:cNvSpPr>
          <p:nvPr/>
        </p:nvSpPr>
        <p:spPr bwMode="auto">
          <a:xfrm>
            <a:off x="7543800" y="3805879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46" name="Line 18"/>
          <p:cNvSpPr>
            <a:spLocks noChangeShapeType="1"/>
          </p:cNvSpPr>
          <p:nvPr/>
        </p:nvSpPr>
        <p:spPr bwMode="auto">
          <a:xfrm>
            <a:off x="7543800" y="4337371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47" name="Line 19"/>
          <p:cNvSpPr>
            <a:spLocks noChangeShapeType="1"/>
          </p:cNvSpPr>
          <p:nvPr/>
        </p:nvSpPr>
        <p:spPr bwMode="auto">
          <a:xfrm>
            <a:off x="7543800" y="4868863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48" name="Line 20"/>
          <p:cNvSpPr>
            <a:spLocks noChangeShapeType="1"/>
          </p:cNvSpPr>
          <p:nvPr/>
        </p:nvSpPr>
        <p:spPr bwMode="auto">
          <a:xfrm>
            <a:off x="7543800" y="5400355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49" name="Line 21"/>
          <p:cNvSpPr>
            <a:spLocks noChangeShapeType="1"/>
          </p:cNvSpPr>
          <p:nvPr/>
        </p:nvSpPr>
        <p:spPr bwMode="auto">
          <a:xfrm>
            <a:off x="7543800" y="5931847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73750" name="Group 22"/>
          <p:cNvGrpSpPr>
            <a:grpSpLocks/>
          </p:cNvGrpSpPr>
          <p:nvPr/>
        </p:nvGrpSpPr>
        <p:grpSpPr bwMode="auto">
          <a:xfrm>
            <a:off x="8829032" y="3645958"/>
            <a:ext cx="473075" cy="1620771"/>
            <a:chOff x="4613" y="2564"/>
            <a:chExt cx="298" cy="761"/>
          </a:xfrm>
        </p:grpSpPr>
        <p:sp>
          <p:nvSpPr>
            <p:cNvPr id="3122" name="Line 23"/>
            <p:cNvSpPr>
              <a:spLocks noChangeShapeType="1"/>
            </p:cNvSpPr>
            <p:nvPr/>
          </p:nvSpPr>
          <p:spPr bwMode="auto">
            <a:xfrm flipH="1">
              <a:off x="4623" y="3068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23" name="Line 24"/>
            <p:cNvSpPr>
              <a:spLocks noChangeShapeType="1"/>
            </p:cNvSpPr>
            <p:nvPr/>
          </p:nvSpPr>
          <p:spPr bwMode="auto">
            <a:xfrm flipH="1">
              <a:off x="4623" y="2834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24" name="Line 25"/>
            <p:cNvSpPr>
              <a:spLocks noChangeShapeType="1"/>
            </p:cNvSpPr>
            <p:nvPr/>
          </p:nvSpPr>
          <p:spPr bwMode="auto">
            <a:xfrm flipH="1">
              <a:off x="4623" y="2564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25" name="Line 26"/>
            <p:cNvSpPr>
              <a:spLocks noChangeShapeType="1"/>
            </p:cNvSpPr>
            <p:nvPr/>
          </p:nvSpPr>
          <p:spPr bwMode="auto">
            <a:xfrm>
              <a:off x="4910" y="2564"/>
              <a:ext cx="0" cy="761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26" name="Line 27"/>
            <p:cNvSpPr>
              <a:spLocks noChangeShapeType="1"/>
            </p:cNvSpPr>
            <p:nvPr/>
          </p:nvSpPr>
          <p:spPr bwMode="auto">
            <a:xfrm flipH="1">
              <a:off x="4613" y="3315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73756" name="Text Box 28"/>
          <p:cNvSpPr txBox="1">
            <a:spLocks noChangeArrowheads="1"/>
          </p:cNvSpPr>
          <p:nvPr/>
        </p:nvSpPr>
        <p:spPr bwMode="auto">
          <a:xfrm>
            <a:off x="9368140" y="3262313"/>
            <a:ext cx="461665" cy="2038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square"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8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︵(</a:t>
            </a:r>
            <a:r>
              <a:rPr kumimoji="1" lang="zh-TW" altLang="en-US" sz="18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效果不佳時</a:t>
            </a:r>
            <a:r>
              <a:rPr kumimoji="1" lang="en-US" altLang="zh-TW" sz="18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︶</a:t>
            </a:r>
          </a:p>
        </p:txBody>
      </p:sp>
      <p:sp>
        <p:nvSpPr>
          <p:cNvPr id="73757" name="Text Box 29"/>
          <p:cNvSpPr txBox="1">
            <a:spLocks noChangeArrowheads="1"/>
          </p:cNvSpPr>
          <p:nvPr/>
        </p:nvSpPr>
        <p:spPr bwMode="auto">
          <a:xfrm>
            <a:off x="3655980" y="2356499"/>
            <a:ext cx="1600200" cy="469900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計畫</a:t>
            </a:r>
            <a:r>
              <a:rPr kumimoji="1" lang="en-US" altLang="zh-TW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Plan</a:t>
            </a:r>
          </a:p>
        </p:txBody>
      </p:sp>
      <p:sp>
        <p:nvSpPr>
          <p:cNvPr id="73758" name="Line 30"/>
          <p:cNvSpPr>
            <a:spLocks noChangeShapeType="1"/>
          </p:cNvSpPr>
          <p:nvPr/>
        </p:nvSpPr>
        <p:spPr bwMode="auto">
          <a:xfrm flipH="1" flipV="1">
            <a:off x="5270468" y="5235584"/>
            <a:ext cx="1062037" cy="7938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59" name="Line 31"/>
          <p:cNvSpPr>
            <a:spLocks noChangeShapeType="1"/>
          </p:cNvSpPr>
          <p:nvPr/>
        </p:nvSpPr>
        <p:spPr bwMode="auto">
          <a:xfrm flipH="1">
            <a:off x="5256180" y="4750135"/>
            <a:ext cx="1066800" cy="635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60" name="Line 32"/>
          <p:cNvSpPr>
            <a:spLocks noChangeShapeType="1"/>
          </p:cNvSpPr>
          <p:nvPr/>
        </p:nvSpPr>
        <p:spPr bwMode="auto">
          <a:xfrm>
            <a:off x="3538505" y="1546742"/>
            <a:ext cx="8474" cy="4992965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61" name="Text Box 33"/>
          <p:cNvSpPr txBox="1">
            <a:spLocks noChangeArrowheads="1"/>
          </p:cNvSpPr>
          <p:nvPr/>
        </p:nvSpPr>
        <p:spPr bwMode="auto">
          <a:xfrm>
            <a:off x="3655980" y="4486124"/>
            <a:ext cx="1600200" cy="469900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實施</a:t>
            </a:r>
            <a:r>
              <a:rPr kumimoji="1" lang="en-US" altLang="zh-TW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Do</a:t>
            </a:r>
          </a:p>
        </p:txBody>
      </p:sp>
      <p:sp>
        <p:nvSpPr>
          <p:cNvPr id="73762" name="Text Box 34"/>
          <p:cNvSpPr txBox="1">
            <a:spLocks noChangeArrowheads="1"/>
          </p:cNvSpPr>
          <p:nvPr/>
        </p:nvSpPr>
        <p:spPr bwMode="auto">
          <a:xfrm>
            <a:off x="3694080" y="5047942"/>
            <a:ext cx="1600200" cy="461665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確認</a:t>
            </a:r>
            <a:r>
              <a:rPr kumimoji="1" lang="en-US" altLang="zh-TW" sz="20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Check</a:t>
            </a:r>
          </a:p>
        </p:txBody>
      </p:sp>
      <p:sp>
        <p:nvSpPr>
          <p:cNvPr id="73763" name="Text Box 35"/>
          <p:cNvSpPr txBox="1">
            <a:spLocks noChangeArrowheads="1"/>
          </p:cNvSpPr>
          <p:nvPr/>
        </p:nvSpPr>
        <p:spPr bwMode="auto">
          <a:xfrm>
            <a:off x="3675031" y="5818197"/>
            <a:ext cx="1600200" cy="469900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處置</a:t>
            </a:r>
            <a:r>
              <a:rPr kumimoji="1" lang="en-US" altLang="zh-TW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Act</a:t>
            </a:r>
          </a:p>
        </p:txBody>
      </p:sp>
      <p:sp>
        <p:nvSpPr>
          <p:cNvPr id="73764" name="Line 36"/>
          <p:cNvSpPr>
            <a:spLocks noChangeShapeType="1"/>
          </p:cNvSpPr>
          <p:nvPr/>
        </p:nvSpPr>
        <p:spPr bwMode="auto">
          <a:xfrm flipH="1">
            <a:off x="3551742" y="1560512"/>
            <a:ext cx="893760" cy="476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65" name="Line 37"/>
          <p:cNvSpPr>
            <a:spLocks noChangeShapeType="1"/>
          </p:cNvSpPr>
          <p:nvPr/>
        </p:nvSpPr>
        <p:spPr bwMode="auto">
          <a:xfrm flipH="1">
            <a:off x="3554381" y="6534945"/>
            <a:ext cx="891114" cy="476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66" name="Line 38"/>
          <p:cNvSpPr>
            <a:spLocks noChangeShapeType="1"/>
          </p:cNvSpPr>
          <p:nvPr/>
        </p:nvSpPr>
        <p:spPr bwMode="auto">
          <a:xfrm>
            <a:off x="4433854" y="2861312"/>
            <a:ext cx="1" cy="1624808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67" name="Line 39"/>
          <p:cNvSpPr>
            <a:spLocks noChangeShapeType="1"/>
          </p:cNvSpPr>
          <p:nvPr/>
        </p:nvSpPr>
        <p:spPr bwMode="auto">
          <a:xfrm flipH="1">
            <a:off x="4430675" y="1548867"/>
            <a:ext cx="3179" cy="802869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68" name="Line 40"/>
          <p:cNvSpPr>
            <a:spLocks noChangeShapeType="1"/>
          </p:cNvSpPr>
          <p:nvPr/>
        </p:nvSpPr>
        <p:spPr bwMode="auto">
          <a:xfrm>
            <a:off x="4430675" y="5514654"/>
            <a:ext cx="0" cy="30354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69" name="Line 41"/>
          <p:cNvSpPr>
            <a:spLocks noChangeShapeType="1"/>
          </p:cNvSpPr>
          <p:nvPr/>
        </p:nvSpPr>
        <p:spPr bwMode="auto">
          <a:xfrm>
            <a:off x="4430675" y="6288097"/>
            <a:ext cx="0" cy="253418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73770" name="Group 42"/>
          <p:cNvGrpSpPr>
            <a:grpSpLocks/>
          </p:cNvGrpSpPr>
          <p:nvPr/>
        </p:nvGrpSpPr>
        <p:grpSpPr bwMode="auto">
          <a:xfrm>
            <a:off x="5256180" y="1560514"/>
            <a:ext cx="1066800" cy="2619375"/>
            <a:chOff x="2400" y="1319"/>
            <a:chExt cx="672" cy="1650"/>
          </a:xfrm>
        </p:grpSpPr>
        <p:sp>
          <p:nvSpPr>
            <p:cNvPr id="3115" name="Line 43"/>
            <p:cNvSpPr>
              <a:spLocks noChangeShapeType="1"/>
            </p:cNvSpPr>
            <p:nvPr/>
          </p:nvSpPr>
          <p:spPr bwMode="auto">
            <a:xfrm flipH="1">
              <a:off x="2400" y="1973"/>
              <a:ext cx="672" cy="7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16" name="Line 44"/>
            <p:cNvSpPr>
              <a:spLocks noChangeShapeType="1"/>
            </p:cNvSpPr>
            <p:nvPr/>
          </p:nvSpPr>
          <p:spPr bwMode="auto">
            <a:xfrm flipH="1">
              <a:off x="2784" y="1646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17" name="Line 45"/>
            <p:cNvSpPr>
              <a:spLocks noChangeShapeType="1"/>
            </p:cNvSpPr>
            <p:nvPr/>
          </p:nvSpPr>
          <p:spPr bwMode="auto">
            <a:xfrm flipH="1">
              <a:off x="2784" y="1319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18" name="Line 46"/>
            <p:cNvSpPr>
              <a:spLocks noChangeShapeType="1"/>
            </p:cNvSpPr>
            <p:nvPr/>
          </p:nvSpPr>
          <p:spPr bwMode="auto">
            <a:xfrm flipH="1">
              <a:off x="2784" y="2957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19" name="Line 47"/>
            <p:cNvSpPr>
              <a:spLocks noChangeShapeType="1"/>
            </p:cNvSpPr>
            <p:nvPr/>
          </p:nvSpPr>
          <p:spPr bwMode="auto">
            <a:xfrm flipH="1">
              <a:off x="2784" y="2630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20" name="Line 48"/>
            <p:cNvSpPr>
              <a:spLocks noChangeShapeType="1"/>
            </p:cNvSpPr>
            <p:nvPr/>
          </p:nvSpPr>
          <p:spPr bwMode="auto">
            <a:xfrm flipH="1">
              <a:off x="2784" y="2303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21" name="Line 49"/>
            <p:cNvSpPr>
              <a:spLocks noChangeShapeType="1"/>
            </p:cNvSpPr>
            <p:nvPr/>
          </p:nvSpPr>
          <p:spPr bwMode="auto">
            <a:xfrm>
              <a:off x="2785" y="1319"/>
              <a:ext cx="9" cy="165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73778" name="Group 50"/>
          <p:cNvGrpSpPr>
            <a:grpSpLocks/>
          </p:cNvGrpSpPr>
          <p:nvPr/>
        </p:nvGrpSpPr>
        <p:grpSpPr bwMode="auto">
          <a:xfrm>
            <a:off x="5270468" y="5759453"/>
            <a:ext cx="1052512" cy="539750"/>
            <a:chOff x="2409" y="3964"/>
            <a:chExt cx="663" cy="340"/>
          </a:xfrm>
        </p:grpSpPr>
        <p:sp>
          <p:nvSpPr>
            <p:cNvPr id="3111" name="Line 51"/>
            <p:cNvSpPr>
              <a:spLocks noChangeShapeType="1"/>
            </p:cNvSpPr>
            <p:nvPr/>
          </p:nvSpPr>
          <p:spPr bwMode="auto">
            <a:xfrm flipH="1">
              <a:off x="2784" y="3974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12" name="Line 52"/>
            <p:cNvSpPr>
              <a:spLocks noChangeShapeType="1"/>
            </p:cNvSpPr>
            <p:nvPr/>
          </p:nvSpPr>
          <p:spPr bwMode="auto">
            <a:xfrm flipH="1">
              <a:off x="2784" y="4297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13" name="Line 53"/>
            <p:cNvSpPr>
              <a:spLocks noChangeShapeType="1"/>
            </p:cNvSpPr>
            <p:nvPr/>
          </p:nvSpPr>
          <p:spPr bwMode="auto">
            <a:xfrm>
              <a:off x="2784" y="3964"/>
              <a:ext cx="0" cy="34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14" name="Line 54"/>
            <p:cNvSpPr>
              <a:spLocks noChangeShapeType="1"/>
            </p:cNvSpPr>
            <p:nvPr/>
          </p:nvSpPr>
          <p:spPr bwMode="auto">
            <a:xfrm flipH="1" flipV="1">
              <a:off x="2409" y="4141"/>
              <a:ext cx="372" cy="7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56" name="Line 38">
            <a:extLst>
              <a:ext uri="{FF2B5EF4-FFF2-40B4-BE49-F238E27FC236}">
                <a16:creationId xmlns:a16="http://schemas.microsoft.com/office/drawing/2014/main" id="{956E4C54-C931-5C45-9A20-321E3562C4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30675" y="4916818"/>
            <a:ext cx="3179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31E47AF-3E9A-5D40-9D3A-FE9014999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4</a:t>
            </a:fld>
            <a:endParaRPr kumimoji="1" lang="zh-TW" altLang="en-US" dirty="0"/>
          </a:p>
        </p:txBody>
      </p:sp>
      <p:sp>
        <p:nvSpPr>
          <p:cNvPr id="3" name="圓角矩形 2">
            <a:extLst>
              <a:ext uri="{FF2B5EF4-FFF2-40B4-BE49-F238E27FC236}">
                <a16:creationId xmlns:a16="http://schemas.microsoft.com/office/drawing/2014/main" id="{72B2B754-D95D-56AF-4E8E-445AFBA3B74F}"/>
              </a:ext>
            </a:extLst>
          </p:cNvPr>
          <p:cNvSpPr/>
          <p:nvPr/>
        </p:nvSpPr>
        <p:spPr>
          <a:xfrm>
            <a:off x="6303368" y="1187968"/>
            <a:ext cx="2459631" cy="540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主題選定</a:t>
            </a:r>
          </a:p>
        </p:txBody>
      </p:sp>
      <p:sp>
        <p:nvSpPr>
          <p:cNvPr id="4" name="圓角矩形 3">
            <a:extLst>
              <a:ext uri="{FF2B5EF4-FFF2-40B4-BE49-F238E27FC236}">
                <a16:creationId xmlns:a16="http://schemas.microsoft.com/office/drawing/2014/main" id="{75AC24A7-C858-9A61-E49E-B5A5D2FD9880}"/>
              </a:ext>
            </a:extLst>
          </p:cNvPr>
          <p:cNvSpPr/>
          <p:nvPr/>
        </p:nvSpPr>
        <p:spPr>
          <a:xfrm>
            <a:off x="6303367" y="6133217"/>
            <a:ext cx="2459631" cy="540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檢討及改進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7844" y="361950"/>
            <a:ext cx="8593137" cy="762000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solidFill>
                  <a:srgbClr val="C00000"/>
                </a:solidFill>
              </a:rPr>
              <a:t>問題解決型品管圈</a:t>
            </a:r>
            <a:r>
              <a:rPr lang="zh-TW" altLang="en-US" dirty="0"/>
              <a:t>各階段活動重點</a:t>
            </a:r>
            <a:r>
              <a:rPr lang="en-US" altLang="zh-TW" sz="2000" dirty="0"/>
              <a:t>1/3</a:t>
            </a:r>
            <a:endParaRPr lang="zh-TW" altLang="en-US" dirty="0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445674"/>
              </p:ext>
            </p:extLst>
          </p:nvPr>
        </p:nvGraphicFramePr>
        <p:xfrm>
          <a:off x="531812" y="1169670"/>
          <a:ext cx="11125200" cy="435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46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0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主題選定</a:t>
                      </a:r>
                      <a:endParaRPr lang="zh-TW" sz="22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提出改善小組主要問題點、初步討論可能原因及對策、蒐集相關數據資料或由成員適當評價、</a:t>
                      </a:r>
                      <a:r>
                        <a:rPr lang="zh-TW" altLang="en-US" sz="22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選定本期活動主題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</a:t>
                      </a:r>
                      <a:r>
                        <a:rPr lang="zh-TW" altLang="en-US" sz="22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確立活動主題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（動詞＋名詞＋衡量指標）、主題範圍、專有名詞、計算公式、文獻查證、</a:t>
                      </a:r>
                      <a:r>
                        <a:rPr lang="zh-TW" altLang="en-US" sz="22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選題理由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</a:t>
                      </a:r>
                      <a:r>
                        <a:rPr 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QC STORY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選用判定（問題解決型、課題達成型）、先期評價無形成果（雷達圖）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200" b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活動計劃擬定</a:t>
                      </a:r>
                      <a:endParaRPr lang="zh-TW" sz="2200" b="1" kern="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決定活動步驟及順序、討論各步驟所需時程、列出繁忙事務及時段、考慮活動期限、</a:t>
                      </a:r>
                      <a:r>
                        <a:rPr lang="zh-TW" altLang="en-US" sz="22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排定活動時程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、決定各階段品管工具、執行</a:t>
                      </a:r>
                      <a:r>
                        <a:rPr lang="zh-TW" altLang="en-US" sz="22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成員工作分派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、選定開會地點、綜合思考活動計畫之可行及邏輯、送輔導員及主管審核後公告實施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現狀把握</a:t>
                      </a:r>
                      <a:endParaRPr lang="zh-TW" sz="22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單位簡介（服務項目、人力比、服務量等）、作業流程簡介、</a:t>
                      </a:r>
                      <a:r>
                        <a:rPr lang="zh-TW" altLang="en-US" sz="22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改善前數據蒐集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（歷史資料分析法、重新蒐集數據法，以</a:t>
                      </a:r>
                      <a:r>
                        <a:rPr 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5W2H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詳述）、改善前數據蒐集統計、執行層別比較、</a:t>
                      </a:r>
                      <a:r>
                        <a:rPr lang="zh-TW" altLang="en-US" sz="22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執行改善前重點把握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（柏拉圖分析）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200" b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目標設定</a:t>
                      </a:r>
                      <a:endParaRPr lang="zh-TW" sz="2200" b="1" kern="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確認現狀把握之結果、蒐集標竿及文獻之建議、適當評估小組改善能力、視情形加上一適當挑戰值、明確</a:t>
                      </a:r>
                      <a:r>
                        <a:rPr lang="zh-TW" altLang="en-US" sz="22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訂出活動目標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</a:t>
                      </a:r>
                      <a:r>
                        <a:rPr lang="zh-TW" altLang="en-US" sz="22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闡述目標設定理由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37442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7844" y="361950"/>
            <a:ext cx="8593137" cy="762000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solidFill>
                  <a:srgbClr val="C00000"/>
                </a:solidFill>
              </a:rPr>
              <a:t>問題解決型品管圈</a:t>
            </a:r>
            <a:r>
              <a:rPr lang="zh-TW" altLang="en-US" dirty="0"/>
              <a:t>各階段活動重點</a:t>
            </a:r>
            <a:r>
              <a:rPr lang="en-US" altLang="zh-TW" sz="2000" dirty="0"/>
              <a:t>2/3</a:t>
            </a:r>
            <a:endParaRPr lang="zh-TW" altLang="en-US" dirty="0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311717CB-3723-B44F-B58E-F5F51346A5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429747"/>
              </p:ext>
            </p:extLst>
          </p:nvPr>
        </p:nvGraphicFramePr>
        <p:xfrm>
          <a:off x="600075" y="1497684"/>
          <a:ext cx="10991850" cy="4389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25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66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28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014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解析</a:t>
                      </a: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特性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要因分析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（依據現狀把握項目展開）、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要因圈選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真因驗證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（可採用意見調查、蒐集數據、觀察、評估、測試、</a:t>
                      </a:r>
                      <a:r>
                        <a:rPr 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…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等方法，並以</a:t>
                      </a:r>
                      <a:r>
                        <a:rPr 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5W2H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詳述）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8518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對策擬定</a:t>
                      </a: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運用創意思考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研擬對策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（防呆法）、將對策進行正負面檢討、討論及評價出最佳方案、必要時透過提案制度或行政程序審核、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排定實施計劃及負責人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、編訂對策編號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7014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400" b="1" kern="100" spc="-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對策實施及檢討</a:t>
                      </a: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分工實施對策、觀察對策效果、定期且隨時檢討、適時修正對策、確認各個對策效果、依需要再對策、研擬改善成果維持方式</a:t>
                      </a:r>
                      <a:b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</a:b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（</a:t>
                      </a:r>
                      <a:r>
                        <a:rPr 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P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：改善對象、改善作法、</a:t>
                      </a:r>
                      <a:r>
                        <a:rPr 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D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：負責人、實施期間、實施地點、對策實施執行步驟、</a:t>
                      </a:r>
                      <a:r>
                        <a:rPr 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C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：對策執行情形、問題點改善效果、</a:t>
                      </a:r>
                      <a:r>
                        <a:rPr 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A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：對策檢討（優點、缺點、缺點檢討）、對策處置</a:t>
                      </a:r>
                      <a:r>
                        <a:rPr lang="en-US" alt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)</a:t>
                      </a:r>
                      <a:endParaRPr lang="zh-TW" altLang="en-US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0E61180-4991-234B-A753-0930783CF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05894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7844" y="361950"/>
            <a:ext cx="8593137" cy="762000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solidFill>
                  <a:srgbClr val="C00000"/>
                </a:solidFill>
              </a:rPr>
              <a:t>問題解決型品管圈</a:t>
            </a:r>
            <a:r>
              <a:rPr lang="zh-TW" altLang="en-US" dirty="0"/>
              <a:t>各階段活動重點</a:t>
            </a:r>
            <a:r>
              <a:rPr lang="en-US" altLang="zh-TW" sz="2000" dirty="0"/>
              <a:t>3/3</a:t>
            </a:r>
            <a:endParaRPr lang="zh-TW" altLang="en-US" dirty="0"/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B254EF06-7B1C-2B40-97F5-29E2466FB7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363638"/>
              </p:ext>
            </p:extLst>
          </p:nvPr>
        </p:nvGraphicFramePr>
        <p:xfrm>
          <a:off x="655637" y="1306198"/>
          <a:ext cx="10877550" cy="3394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84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9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效果確認</a:t>
                      </a: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蒐集及統計改善中數據、蒐集及統計改善後數據、改善前後問題比較（柏拉圖）、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目標達成情形比較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（條形圖）、計算達成率及進步率、統計檢定、附加效益（經濟效益）、無形成果（雷達圖）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906620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標準化</a:t>
                      </a: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具體化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制定各項作業基準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（標準文件、海報、單張、系統）、教育所有圈員、於適用單位水平展開（標準發行、宣導、訓練）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7662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檢討及改進</a:t>
                      </a: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spc="-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上期活動追蹤（確認效果是否維持，針對異常應研究改善）、</a:t>
                      </a:r>
                      <a:r>
                        <a:rPr lang="zh-TW" altLang="en-US" sz="2400" b="1" kern="100" spc="-10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本期活動檢討</a:t>
                      </a:r>
                      <a:r>
                        <a:rPr lang="zh-TW" altLang="en-US" sz="2400" b="1" kern="100" spc="-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（優點、今後努力方向、殘留問題）、下期活動主題選定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66E8C5A-3E65-9C44-810C-46DF6E394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7</a:t>
            </a:fld>
            <a:endParaRPr kumimoji="1"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89A87AF-7295-AA4D-B771-09BA3D450742}"/>
              </a:ext>
            </a:extLst>
          </p:cNvPr>
          <p:cNvSpPr txBox="1">
            <a:spLocks noChangeArrowheads="1"/>
          </p:cNvSpPr>
          <p:nvPr/>
        </p:nvSpPr>
        <p:spPr>
          <a:xfrm>
            <a:off x="5143500" y="2135187"/>
            <a:ext cx="6934200" cy="2587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護理專案</a:t>
            </a:r>
            <a:br>
              <a:rPr kumimoji="1" lang="en-US" altLang="zh-TW" sz="5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各階段活動重點</a:t>
            </a:r>
          </a:p>
        </p:txBody>
      </p:sp>
    </p:spTree>
    <p:extLst>
      <p:ext uri="{BB962C8B-B14F-4D97-AF65-F5344CB8AC3E}">
        <p14:creationId xmlns:p14="http://schemas.microsoft.com/office/powerpoint/2010/main" val="1960297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pPr eaLnBrk="1" hangingPunct="1"/>
            <a:r>
              <a:rPr lang="zh-TW" altLang="en-US" dirty="0"/>
              <a:t>護理專案流程圖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6518075" y="1898519"/>
            <a:ext cx="2340000" cy="5040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現況分析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6518075" y="2559451"/>
            <a:ext cx="2340000" cy="5040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問題及導因確立</a:t>
            </a:r>
          </a:p>
        </p:txBody>
      </p:sp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6518075" y="3220383"/>
            <a:ext cx="2340000" cy="5040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專案目的</a:t>
            </a:r>
          </a:p>
        </p:txBody>
      </p:sp>
      <p:sp>
        <p:nvSpPr>
          <p:cNvPr id="73736" name="Text Box 8"/>
          <p:cNvSpPr txBox="1">
            <a:spLocks noChangeArrowheads="1"/>
          </p:cNvSpPr>
          <p:nvPr/>
        </p:nvSpPr>
        <p:spPr bwMode="auto">
          <a:xfrm>
            <a:off x="6518075" y="3881315"/>
            <a:ext cx="2340000" cy="5040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文獻查證</a:t>
            </a:r>
          </a:p>
        </p:txBody>
      </p:sp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6518075" y="4542247"/>
            <a:ext cx="2340000" cy="5400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lnSpc>
                <a:spcPct val="150000"/>
              </a:lnSpc>
              <a:spcBef>
                <a:spcPts val="1800"/>
              </a:spcBef>
              <a:spcAft>
                <a:spcPts val="1800"/>
              </a:spcAft>
              <a:buFontTx/>
              <a:buNone/>
            </a:pPr>
            <a:r>
              <a:rPr kumimoji="1" lang="zh-TW" altLang="en-US" sz="18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解決辦法及執行過程</a:t>
            </a:r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6518075" y="5239179"/>
            <a:ext cx="2340000" cy="4680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結果評值</a:t>
            </a:r>
          </a:p>
        </p:txBody>
      </p:sp>
      <p:sp>
        <p:nvSpPr>
          <p:cNvPr id="73741" name="Line 13"/>
          <p:cNvSpPr>
            <a:spLocks noChangeShapeType="1"/>
          </p:cNvSpPr>
          <p:nvPr/>
        </p:nvSpPr>
        <p:spPr bwMode="auto">
          <a:xfrm>
            <a:off x="7686455" y="1738411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42" name="Line 14"/>
          <p:cNvSpPr>
            <a:spLocks noChangeShapeType="1"/>
          </p:cNvSpPr>
          <p:nvPr/>
        </p:nvSpPr>
        <p:spPr bwMode="auto">
          <a:xfrm>
            <a:off x="7686455" y="2402519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43" name="Line 15"/>
          <p:cNvSpPr>
            <a:spLocks noChangeShapeType="1"/>
          </p:cNvSpPr>
          <p:nvPr/>
        </p:nvSpPr>
        <p:spPr bwMode="auto">
          <a:xfrm>
            <a:off x="7686455" y="3078057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45" name="Line 17"/>
          <p:cNvSpPr>
            <a:spLocks noChangeShapeType="1"/>
          </p:cNvSpPr>
          <p:nvPr/>
        </p:nvSpPr>
        <p:spPr bwMode="auto">
          <a:xfrm>
            <a:off x="7686455" y="3724383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46" name="Line 18"/>
          <p:cNvSpPr>
            <a:spLocks noChangeShapeType="1"/>
          </p:cNvSpPr>
          <p:nvPr/>
        </p:nvSpPr>
        <p:spPr bwMode="auto">
          <a:xfrm>
            <a:off x="7686455" y="4380871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47" name="Line 19"/>
          <p:cNvSpPr>
            <a:spLocks noChangeShapeType="1"/>
          </p:cNvSpPr>
          <p:nvPr/>
        </p:nvSpPr>
        <p:spPr bwMode="auto">
          <a:xfrm>
            <a:off x="7686455" y="5082247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48" name="Line 20"/>
          <p:cNvSpPr>
            <a:spLocks noChangeShapeType="1"/>
          </p:cNvSpPr>
          <p:nvPr/>
        </p:nvSpPr>
        <p:spPr bwMode="auto">
          <a:xfrm>
            <a:off x="7686455" y="5698084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57" name="Text Box 29"/>
          <p:cNvSpPr txBox="1">
            <a:spLocks noChangeArrowheads="1"/>
          </p:cNvSpPr>
          <p:nvPr/>
        </p:nvSpPr>
        <p:spPr bwMode="auto">
          <a:xfrm>
            <a:off x="3816455" y="2542991"/>
            <a:ext cx="1620000" cy="504000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ts val="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計畫</a:t>
            </a:r>
            <a:r>
              <a:rPr kumimoji="1" lang="en-US" altLang="zh-TW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Plan</a:t>
            </a:r>
          </a:p>
        </p:txBody>
      </p:sp>
      <p:sp>
        <p:nvSpPr>
          <p:cNvPr id="73758" name="Line 30"/>
          <p:cNvSpPr>
            <a:spLocks noChangeShapeType="1"/>
          </p:cNvSpPr>
          <p:nvPr/>
        </p:nvSpPr>
        <p:spPr bwMode="auto">
          <a:xfrm flipH="1" flipV="1">
            <a:off x="5427479" y="5473210"/>
            <a:ext cx="1080000" cy="7935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59" name="Line 31"/>
          <p:cNvSpPr>
            <a:spLocks noChangeShapeType="1"/>
          </p:cNvSpPr>
          <p:nvPr/>
        </p:nvSpPr>
        <p:spPr bwMode="auto">
          <a:xfrm flipH="1">
            <a:off x="5436455" y="4812247"/>
            <a:ext cx="1080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60" name="Line 32"/>
          <p:cNvSpPr>
            <a:spLocks noChangeShapeType="1"/>
          </p:cNvSpPr>
          <p:nvPr/>
        </p:nvSpPr>
        <p:spPr bwMode="auto">
          <a:xfrm>
            <a:off x="3515396" y="1471592"/>
            <a:ext cx="65582" cy="5207322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61" name="Text Box 33"/>
          <p:cNvSpPr txBox="1">
            <a:spLocks noChangeArrowheads="1"/>
          </p:cNvSpPr>
          <p:nvPr/>
        </p:nvSpPr>
        <p:spPr bwMode="auto">
          <a:xfrm>
            <a:off x="3816455" y="4563724"/>
            <a:ext cx="1620000" cy="504000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實施</a:t>
            </a:r>
            <a:r>
              <a:rPr kumimoji="1" lang="en-US" altLang="zh-TW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Do</a:t>
            </a:r>
          </a:p>
        </p:txBody>
      </p:sp>
      <p:sp>
        <p:nvSpPr>
          <p:cNvPr id="73762" name="Text Box 34"/>
          <p:cNvSpPr txBox="1">
            <a:spLocks noChangeArrowheads="1"/>
          </p:cNvSpPr>
          <p:nvPr/>
        </p:nvSpPr>
        <p:spPr bwMode="auto">
          <a:xfrm>
            <a:off x="3816455" y="5227370"/>
            <a:ext cx="1620000" cy="504000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確認</a:t>
            </a:r>
            <a:r>
              <a:rPr kumimoji="1" lang="en-US" altLang="zh-TW" sz="20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Check</a:t>
            </a:r>
          </a:p>
        </p:txBody>
      </p:sp>
      <p:sp>
        <p:nvSpPr>
          <p:cNvPr id="73763" name="Text Box 35"/>
          <p:cNvSpPr txBox="1">
            <a:spLocks noChangeArrowheads="1"/>
          </p:cNvSpPr>
          <p:nvPr/>
        </p:nvSpPr>
        <p:spPr bwMode="auto">
          <a:xfrm>
            <a:off x="3832089" y="5886976"/>
            <a:ext cx="1620000" cy="504000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處置</a:t>
            </a:r>
            <a:r>
              <a:rPr kumimoji="1" lang="en-US" altLang="zh-TW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Act</a:t>
            </a:r>
          </a:p>
        </p:txBody>
      </p:sp>
      <p:sp>
        <p:nvSpPr>
          <p:cNvPr id="73764" name="Line 36"/>
          <p:cNvSpPr>
            <a:spLocks noChangeShapeType="1"/>
          </p:cNvSpPr>
          <p:nvPr/>
        </p:nvSpPr>
        <p:spPr bwMode="auto">
          <a:xfrm flipH="1">
            <a:off x="3550417" y="1474179"/>
            <a:ext cx="1080000" cy="1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65" name="Line 37"/>
          <p:cNvSpPr>
            <a:spLocks noChangeShapeType="1"/>
          </p:cNvSpPr>
          <p:nvPr/>
        </p:nvSpPr>
        <p:spPr bwMode="auto">
          <a:xfrm flipH="1">
            <a:off x="3580977" y="6678914"/>
            <a:ext cx="1080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66" name="Line 38"/>
          <p:cNvSpPr>
            <a:spLocks noChangeShapeType="1"/>
          </p:cNvSpPr>
          <p:nvPr/>
        </p:nvSpPr>
        <p:spPr bwMode="auto">
          <a:xfrm>
            <a:off x="4626454" y="3055627"/>
            <a:ext cx="14288" cy="1486618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67" name="Line 39"/>
          <p:cNvSpPr>
            <a:spLocks noChangeShapeType="1"/>
          </p:cNvSpPr>
          <p:nvPr/>
        </p:nvSpPr>
        <p:spPr bwMode="auto">
          <a:xfrm>
            <a:off x="4623274" y="1469500"/>
            <a:ext cx="14288" cy="108995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68" name="Line 40"/>
          <p:cNvSpPr>
            <a:spLocks noChangeShapeType="1"/>
          </p:cNvSpPr>
          <p:nvPr/>
        </p:nvSpPr>
        <p:spPr bwMode="auto">
          <a:xfrm flipH="1">
            <a:off x="4623275" y="5736055"/>
            <a:ext cx="17701" cy="150921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69" name="Line 41"/>
          <p:cNvSpPr>
            <a:spLocks noChangeShapeType="1"/>
          </p:cNvSpPr>
          <p:nvPr/>
        </p:nvSpPr>
        <p:spPr bwMode="auto">
          <a:xfrm>
            <a:off x="4658443" y="6408236"/>
            <a:ext cx="0" cy="253418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73770" name="Group 42"/>
          <p:cNvGrpSpPr>
            <a:grpSpLocks/>
          </p:cNvGrpSpPr>
          <p:nvPr/>
        </p:nvGrpSpPr>
        <p:grpSpPr bwMode="auto">
          <a:xfrm>
            <a:off x="5452089" y="1495622"/>
            <a:ext cx="1079500" cy="2619375"/>
            <a:chOff x="2400" y="1319"/>
            <a:chExt cx="680" cy="1650"/>
          </a:xfrm>
        </p:grpSpPr>
        <p:sp>
          <p:nvSpPr>
            <p:cNvPr id="3115" name="Line 43"/>
            <p:cNvSpPr>
              <a:spLocks noChangeShapeType="1"/>
            </p:cNvSpPr>
            <p:nvPr/>
          </p:nvSpPr>
          <p:spPr bwMode="auto">
            <a:xfrm flipH="1" flipV="1">
              <a:off x="2400" y="2141"/>
              <a:ext cx="680" cy="5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16" name="Line 44"/>
            <p:cNvSpPr>
              <a:spLocks noChangeShapeType="1"/>
            </p:cNvSpPr>
            <p:nvPr/>
          </p:nvSpPr>
          <p:spPr bwMode="auto">
            <a:xfrm flipH="1">
              <a:off x="2784" y="1727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17" name="Line 45"/>
            <p:cNvSpPr>
              <a:spLocks noChangeShapeType="1"/>
            </p:cNvSpPr>
            <p:nvPr/>
          </p:nvSpPr>
          <p:spPr bwMode="auto">
            <a:xfrm flipH="1">
              <a:off x="2784" y="1319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18" name="Line 46"/>
            <p:cNvSpPr>
              <a:spLocks noChangeShapeType="1"/>
            </p:cNvSpPr>
            <p:nvPr/>
          </p:nvSpPr>
          <p:spPr bwMode="auto">
            <a:xfrm flipH="1">
              <a:off x="2784" y="2957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20" name="Line 48"/>
            <p:cNvSpPr>
              <a:spLocks noChangeShapeType="1"/>
            </p:cNvSpPr>
            <p:nvPr/>
          </p:nvSpPr>
          <p:spPr bwMode="auto">
            <a:xfrm flipH="1">
              <a:off x="2784" y="2549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21" name="Line 49"/>
            <p:cNvSpPr>
              <a:spLocks noChangeShapeType="1"/>
            </p:cNvSpPr>
            <p:nvPr/>
          </p:nvSpPr>
          <p:spPr bwMode="auto">
            <a:xfrm>
              <a:off x="2785" y="1319"/>
              <a:ext cx="9" cy="165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3114" name="Line 54"/>
          <p:cNvSpPr>
            <a:spLocks noChangeShapeType="1"/>
          </p:cNvSpPr>
          <p:nvPr/>
        </p:nvSpPr>
        <p:spPr bwMode="auto">
          <a:xfrm flipH="1">
            <a:off x="5436460" y="6107647"/>
            <a:ext cx="1062038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6" name="Line 38">
            <a:extLst>
              <a:ext uri="{FF2B5EF4-FFF2-40B4-BE49-F238E27FC236}">
                <a16:creationId xmlns:a16="http://schemas.microsoft.com/office/drawing/2014/main" id="{956E4C54-C931-5C45-9A20-321E3562C4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23275" y="5082247"/>
            <a:ext cx="3179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31E47AF-3E9A-5D40-9D3A-FE9014999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1760" y="6466333"/>
            <a:ext cx="620240" cy="365125"/>
          </a:xfrm>
        </p:spPr>
        <p:txBody>
          <a:bodyPr/>
          <a:lstStyle/>
          <a:p>
            <a:fld id="{F33320F2-E7D0-8E4B-999F-C6C330DB7509}" type="slidenum">
              <a:rPr kumimoji="1" lang="zh-TW" altLang="en-US" smtClean="0"/>
              <a:t>9</a:t>
            </a:fld>
            <a:endParaRPr kumimoji="1" lang="zh-TW" altLang="en-US" dirty="0"/>
          </a:p>
        </p:txBody>
      </p:sp>
      <p:sp>
        <p:nvSpPr>
          <p:cNvPr id="5" name="圓角矩形 4">
            <a:extLst>
              <a:ext uri="{FF2B5EF4-FFF2-40B4-BE49-F238E27FC236}">
                <a16:creationId xmlns:a16="http://schemas.microsoft.com/office/drawing/2014/main" id="{9FDF1CD5-7FBE-34E3-172B-06F983497585}"/>
              </a:ext>
            </a:extLst>
          </p:cNvPr>
          <p:cNvSpPr/>
          <p:nvPr/>
        </p:nvSpPr>
        <p:spPr>
          <a:xfrm>
            <a:off x="6516455" y="1201587"/>
            <a:ext cx="2340000" cy="540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前言</a:t>
            </a:r>
          </a:p>
        </p:txBody>
      </p:sp>
      <p:sp>
        <p:nvSpPr>
          <p:cNvPr id="7" name="圓角矩形 6">
            <a:extLst>
              <a:ext uri="{FF2B5EF4-FFF2-40B4-BE49-F238E27FC236}">
                <a16:creationId xmlns:a16="http://schemas.microsoft.com/office/drawing/2014/main" id="{124DA2BD-25FB-CD86-7752-805714B555AE}"/>
              </a:ext>
            </a:extLst>
          </p:cNvPr>
          <p:cNvSpPr/>
          <p:nvPr/>
        </p:nvSpPr>
        <p:spPr>
          <a:xfrm>
            <a:off x="6498498" y="5864114"/>
            <a:ext cx="2340000" cy="540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討論與結論</a:t>
            </a:r>
          </a:p>
        </p:txBody>
      </p:sp>
      <p:sp>
        <p:nvSpPr>
          <p:cNvPr id="3" name="Line 31">
            <a:extLst>
              <a:ext uri="{FF2B5EF4-FFF2-40B4-BE49-F238E27FC236}">
                <a16:creationId xmlns:a16="http://schemas.microsoft.com/office/drawing/2014/main" id="{F833CCD8-D0E4-59AD-2FF8-A41E948000D5}"/>
              </a:ext>
            </a:extLst>
          </p:cNvPr>
          <p:cNvSpPr>
            <a:spLocks noChangeShapeType="1"/>
          </p:cNvSpPr>
          <p:nvPr/>
        </p:nvSpPr>
        <p:spPr bwMode="auto">
          <a:xfrm>
            <a:off x="6074369" y="4095947"/>
            <a:ext cx="21631" cy="7163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799526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13141453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5080</TotalTime>
  <Words>4549</Words>
  <Application>Microsoft Office PowerPoint</Application>
  <PresentationFormat>寬螢幕</PresentationFormat>
  <Paragraphs>543</Paragraphs>
  <Slides>39</Slides>
  <Notes>31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39</vt:i4>
      </vt:variant>
    </vt:vector>
  </HeadingPairs>
  <TitlesOfParts>
    <vt:vector size="46" baseType="lpstr">
      <vt:lpstr>Arial Unicode MS</vt:lpstr>
      <vt:lpstr>Microsoft YaHei</vt:lpstr>
      <vt:lpstr>標楷體</vt:lpstr>
      <vt:lpstr>Arial</vt:lpstr>
      <vt:lpstr>Calibri</vt:lpstr>
      <vt:lpstr>Times New Roman</vt:lpstr>
      <vt:lpstr>Office 佈景主題</vt:lpstr>
      <vt:lpstr>問題解決型品管圈 與護理專案比較</vt:lpstr>
      <vt:lpstr>課程大綱 I</vt:lpstr>
      <vt:lpstr>PowerPoint 簡報</vt:lpstr>
      <vt:lpstr>問題解決型品管圈流程圖</vt:lpstr>
      <vt:lpstr>問題解決型品管圈各階段活動重點1/3</vt:lpstr>
      <vt:lpstr>問題解決型品管圈各階段活動重點2/3</vt:lpstr>
      <vt:lpstr>問題解決型品管圈各階段活動重點3/3</vt:lpstr>
      <vt:lpstr>PowerPoint 簡報</vt:lpstr>
      <vt:lpstr>護理專案流程圖</vt:lpstr>
      <vt:lpstr>護理專案各階段活動重點1/2</vt:lpstr>
      <vt:lpstr>護理專案各階段活動重點2/2</vt:lpstr>
      <vt:lpstr>PowerPoint 簡報</vt:lpstr>
      <vt:lpstr>問題解決型品管圈架構</vt:lpstr>
      <vt:lpstr>問題解決型品管圈架構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問題解決型品管圈架構</vt:lpstr>
      <vt:lpstr>問題解決型品管圈架構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問題解決型品管圈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User</dc:creator>
  <cp:lastModifiedBy>楊 欽榮</cp:lastModifiedBy>
  <cp:revision>83</cp:revision>
  <dcterms:created xsi:type="dcterms:W3CDTF">2021-11-24T11:21:17Z</dcterms:created>
  <dcterms:modified xsi:type="dcterms:W3CDTF">2025-05-13T14:15:31Z</dcterms:modified>
</cp:coreProperties>
</file>