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351" r:id="rId3"/>
    <p:sldId id="481" r:id="rId4"/>
    <p:sldId id="279" r:id="rId5"/>
    <p:sldId id="480" r:id="rId6"/>
    <p:sldId id="477" r:id="rId7"/>
    <p:sldId id="478" r:id="rId8"/>
    <p:sldId id="261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2092"/>
    <a:srgbClr val="521B93"/>
    <a:srgbClr val="00A3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87"/>
    <p:restoredTop sz="93807"/>
  </p:normalViewPr>
  <p:slideViewPr>
    <p:cSldViewPr snapToGrid="0" snapToObjects="1">
      <p:cViewPr varScale="1">
        <p:scale>
          <a:sx n="46" d="100"/>
          <a:sy n="46" d="100"/>
        </p:scale>
        <p:origin x="228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0C015-2794-084C-9044-2423C35B4C3B}" type="datetimeFigureOut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32C42-77E0-224C-AD39-C79EE8867B4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18141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6A792-FE15-DD70-BC4C-62F6EE2E6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>
            <a:extLst>
              <a:ext uri="{FF2B5EF4-FFF2-40B4-BE49-F238E27FC236}">
                <a16:creationId xmlns:a16="http://schemas.microsoft.com/office/drawing/2014/main" id="{2ED98E45-E790-E96A-D60F-1B8685D6D5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AAC8C5B-62DB-EB48-9180-4F5F08DA3463}" type="slidenum">
              <a:rPr lang="en-US" altLang="zh-TW"/>
              <a:pPr>
                <a:spcBef>
                  <a:spcPct val="0"/>
                </a:spcBef>
              </a:pPr>
              <a:t>2</a:t>
            </a:fld>
            <a:endParaRPr lang="en-US" altLang="zh-TW"/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808B620D-7BF2-7DB2-B350-D974056514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7C83EE88-69B1-E513-C7C7-5E86546B90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3102806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fld id="{AC6B1205-1F1C-42D8-A4CA-4626FB7A8297}" type="slidenum">
              <a:rPr kumimoji="0" lang="zh-TW" altLang="en-US" smtClean="0">
                <a:cs typeface="Arial Unicode MS" pitchFamily="34" charset="-120"/>
              </a:rPr>
              <a:pPr eaLnBrk="1" hangingPunct="1">
                <a:spcBef>
                  <a:spcPct val="0"/>
                </a:spcBef>
                <a:defRPr/>
              </a:pPr>
              <a:t>4</a:t>
            </a:fld>
            <a:endParaRPr kumimoji="0" lang="en-US" altLang="zh-TW">
              <a:cs typeface="Arial Unicode MS" pitchFamily="34" charset="-12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6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2069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7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2363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8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>
            <a:extLst>
              <a:ext uri="{FF2B5EF4-FFF2-40B4-BE49-F238E27FC236}">
                <a16:creationId xmlns:a16="http://schemas.microsoft.com/office/drawing/2014/main" id="{A2E03ECD-E3BA-364C-BBE5-D740BAD5E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8" name="图片 2">
            <a:extLst>
              <a:ext uri="{FF2B5EF4-FFF2-40B4-BE49-F238E27FC236}">
                <a16:creationId xmlns:a16="http://schemas.microsoft.com/office/drawing/2014/main" id="{8E555FC9-8F0D-BB47-8624-D17598D1FE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8" r="65980"/>
          <a:stretch/>
        </p:blipFill>
        <p:spPr>
          <a:xfrm>
            <a:off x="0" y="2577874"/>
            <a:ext cx="4147794" cy="4280125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81B67185-B9CE-9E4A-9CA1-2FEA2D7D781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802" y="4279769"/>
            <a:ext cx="3318069" cy="251220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AB5EDDE-0070-2C46-BAF2-76A3B611F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0237046-576F-CC44-AE7C-ECB3FA7AB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89747D4-CE42-DE4C-AC61-B8606B806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EBCE1-ADEC-5A45-83CF-5FF2B93C1288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54A402-93AE-A049-8731-0630B07CE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11672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31D049-6225-9643-832A-869F43499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8E3C60E-52CD-804C-AE99-7E71E8D7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A81EC0A-B4FB-4D4D-892A-52516D1890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1723756-18E7-0D4F-9624-0AC782192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CE6E7-8CA1-D848-AB76-5C9B559BA5E5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46A871C-927D-804D-939A-38073BAA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3002891-8BC8-9042-A516-0EEE7C3CA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82750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4B90E2-3530-7542-86F8-BEEAF41DA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A8A5E67-DF04-6A42-B44A-AF2F61FE6C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0F64E1E-C35B-0B45-B76C-3CA0AD095A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B4656-8CB6-C344-8028-69779542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A715-9BFD-0746-B7A9-BF1C8135BE39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B736F94-13F0-5F41-A12A-71CA3DA98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CB58D59-AF48-0943-8D8B-2BFC371FD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20168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A320AF-9CBD-B94C-A679-09D60C6AB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2669F13-FC0A-8F4B-BB81-F7508D1F4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3FA9985-DEF2-D84A-9B55-4CB9FD97C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CB11-1BD5-394B-B70E-9A6173BC3D30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9F5D4E7-EE92-CE47-9591-3A422721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16EA908-E031-D042-873C-E6B1F441B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33584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822906F-AA30-B246-9F2D-A60ED2D609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EBA91B3-8200-C74B-A5D3-E8760FF0B9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E7B52C8-6C19-9E4A-90C1-A670D0C0B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62FC-7135-EB46-BA0B-9D3A7E3DA363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5883F2B-A2DF-4247-98B9-6FD668E05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75CDA84-F032-7946-A57D-8E8563D25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54823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單擊此處編輯母版文本樣式</a:t>
            </a:r>
          </a:p>
          <a:p>
            <a:pPr lvl="1"/>
            <a:r>
              <a:rPr lang="zh-CN" altLang="en-US" dirty="0"/>
              <a:t>第二級</a:t>
            </a:r>
          </a:p>
          <a:p>
            <a:pPr lvl="2"/>
            <a:r>
              <a:rPr lang="zh-CN" altLang="en-US" dirty="0"/>
              <a:t>第三級</a:t>
            </a:r>
          </a:p>
          <a:p>
            <a:pPr lvl="3"/>
            <a:r>
              <a:rPr lang="zh-CN" altLang="en-US" dirty="0"/>
              <a:t>第四級</a:t>
            </a:r>
          </a:p>
          <a:p>
            <a:pPr lvl="4"/>
            <a:r>
              <a:rPr lang="zh-CN" altLang="en-US" dirty="0"/>
              <a:t>第五級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5422CB-FBB2-9740-8F53-A9668258B909}" type="datetime1">
              <a:rPr lang="zh-TW" altLang="en-US" smtClean="0"/>
              <a:t>2025/5/13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‹#›</a:t>
            </a:fld>
            <a:endParaRPr lang="zh-CN" altLang="en-US" dirty="0"/>
          </a:p>
        </p:txBody>
      </p:sp>
      <p:grpSp>
        <p:nvGrpSpPr>
          <p:cNvPr id="7" name="组合 4">
            <a:extLst>
              <a:ext uri="{FF2B5EF4-FFF2-40B4-BE49-F238E27FC236}">
                <a16:creationId xmlns:a16="http://schemas.microsoft.com/office/drawing/2014/main" id="{748787F6-06BE-45F8-9C2D-591F68D18C68}"/>
              </a:ext>
            </a:extLst>
          </p:cNvPr>
          <p:cNvGrpSpPr/>
          <p:nvPr userDrawn="1"/>
        </p:nvGrpSpPr>
        <p:grpSpPr>
          <a:xfrm>
            <a:off x="0" y="6742444"/>
            <a:ext cx="12192000" cy="115556"/>
            <a:chOff x="2321169" y="3577213"/>
            <a:chExt cx="4114804" cy="1939332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0B57DEF7-8AD0-4F90-B250-174D3CD1B05D}"/>
                </a:ext>
              </a:extLst>
            </p:cNvPr>
            <p:cNvSpPr/>
            <p:nvPr/>
          </p:nvSpPr>
          <p:spPr>
            <a:xfrm>
              <a:off x="2321169" y="3577213"/>
              <a:ext cx="813917" cy="1939332"/>
            </a:xfrm>
            <a:prstGeom prst="rect">
              <a:avLst/>
            </a:prstGeom>
            <a:solidFill>
              <a:srgbClr val="2778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D83CA651-30B4-4223-8AEC-9C42722C5A61}"/>
                </a:ext>
              </a:extLst>
            </p:cNvPr>
            <p:cNvSpPr/>
            <p:nvPr/>
          </p:nvSpPr>
          <p:spPr>
            <a:xfrm>
              <a:off x="3146391" y="3577213"/>
              <a:ext cx="813917" cy="1939332"/>
            </a:xfrm>
            <a:prstGeom prst="rect">
              <a:avLst/>
            </a:prstGeom>
            <a:solidFill>
              <a:srgbClr val="9BBB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C0B2680D-C0D3-42A7-A4EB-3BCEB61AE11B}"/>
                </a:ext>
              </a:extLst>
            </p:cNvPr>
            <p:cNvSpPr/>
            <p:nvPr/>
          </p:nvSpPr>
          <p:spPr>
            <a:xfrm>
              <a:off x="3971613" y="3577213"/>
              <a:ext cx="813917" cy="1939332"/>
            </a:xfrm>
            <a:prstGeom prst="rect">
              <a:avLst/>
            </a:prstGeom>
            <a:solidFill>
              <a:srgbClr val="16A0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FCC97D12-6E2E-4437-9315-F802C43DBA9A}"/>
                </a:ext>
              </a:extLst>
            </p:cNvPr>
            <p:cNvSpPr/>
            <p:nvPr/>
          </p:nvSpPr>
          <p:spPr>
            <a:xfrm>
              <a:off x="4796835" y="3577213"/>
              <a:ext cx="813917" cy="1939332"/>
            </a:xfrm>
            <a:prstGeom prst="rect">
              <a:avLst/>
            </a:prstGeom>
            <a:solidFill>
              <a:srgbClr val="F39C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82199269-FD90-4F61-9A7D-D1E917D9EAFE}"/>
                </a:ext>
              </a:extLst>
            </p:cNvPr>
            <p:cNvSpPr/>
            <p:nvPr/>
          </p:nvSpPr>
          <p:spPr>
            <a:xfrm>
              <a:off x="5622056" y="3577213"/>
              <a:ext cx="813917" cy="1939332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矩形 12">
            <a:extLst>
              <a:ext uri="{FF2B5EF4-FFF2-40B4-BE49-F238E27FC236}">
                <a16:creationId xmlns:a16="http://schemas.microsoft.com/office/drawing/2014/main" id="{1D9A0B4A-DE19-4FDE-85F3-DD47CF3F6947}"/>
              </a:ext>
            </a:extLst>
          </p:cNvPr>
          <p:cNvSpPr/>
          <p:nvPr userDrawn="1"/>
        </p:nvSpPr>
        <p:spPr>
          <a:xfrm>
            <a:off x="0" y="411981"/>
            <a:ext cx="874207" cy="381837"/>
          </a:xfrm>
          <a:prstGeom prst="rect">
            <a:avLst/>
          </a:prstGeom>
          <a:solidFill>
            <a:srgbClr val="298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Picture 4" descr="Pdca PNG - pdca-cycle pdca-methodology pdca-logo pdca-youtube keep-pdca pdca-funny  pdca-in-health-care pdca-clinical pdca-template pdca-worksheet pdca-model  pdca-cycle-printable pdca-model-example pdca-flowchart-template pdca-cartoon  pdca-failures pdca ...">
            <a:extLst>
              <a:ext uri="{FF2B5EF4-FFF2-40B4-BE49-F238E27FC236}">
                <a16:creationId xmlns:a16="http://schemas.microsoft.com/office/drawing/2014/main" id="{03A9C3ED-1000-4954-885C-F3022A000A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91" y="257671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标题 1">
            <a:extLst>
              <a:ext uri="{FF2B5EF4-FFF2-40B4-BE49-F238E27FC236}">
                <a16:creationId xmlns:a16="http://schemas.microsoft.com/office/drawing/2014/main" id="{0BF55F42-A6F9-48E3-9DC0-F0000371DE36}"/>
              </a:ext>
            </a:extLst>
          </p:cNvPr>
          <p:cNvSpPr txBox="1">
            <a:spLocks/>
          </p:cNvSpPr>
          <p:nvPr userDrawn="1"/>
        </p:nvSpPr>
        <p:spPr>
          <a:xfrm>
            <a:off x="2209800" y="282046"/>
            <a:ext cx="7772400" cy="671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endParaRPr lang="zh-CN" altLang="en-US" dirty="0"/>
          </a:p>
        </p:txBody>
      </p:sp>
      <p:sp>
        <p:nvSpPr>
          <p:cNvPr id="16" name="标题 1">
            <a:extLst>
              <a:ext uri="{FF2B5EF4-FFF2-40B4-BE49-F238E27FC236}">
                <a16:creationId xmlns:a16="http://schemas.microsoft.com/office/drawing/2014/main" id="{8207CAE0-E6C9-40C4-9250-FA13E63AA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9641" y="293466"/>
            <a:ext cx="6852719" cy="618866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CN" altLang="en-US" dirty="0"/>
              <a:t>單擊此處編輯母版標題樣式</a:t>
            </a:r>
          </a:p>
        </p:txBody>
      </p:sp>
    </p:spTree>
    <p:extLst>
      <p:ext uri="{BB962C8B-B14F-4D97-AF65-F5344CB8AC3E}">
        <p14:creationId xmlns:p14="http://schemas.microsoft.com/office/powerpoint/2010/main" val="230422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>
            <a:extLst>
              <a:ext uri="{FF2B5EF4-FFF2-40B4-BE49-F238E27FC236}">
                <a16:creationId xmlns:a16="http://schemas.microsoft.com/office/drawing/2014/main" id="{A2E03ECD-E3BA-364C-BBE5-D740BAD5E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AB5EDDE-0070-2C46-BAF2-76A3B611F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0237046-576F-CC44-AE7C-ECB3FA7AB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89747D4-CE42-DE4C-AC61-B8606B806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DBD21-2666-BE40-A367-C08ABEBE556C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54A402-93AE-A049-8731-0630B07CE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89211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4A8249-BAC7-384F-8EEC-E70F6E908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648" y="306961"/>
            <a:ext cx="8738091" cy="894626"/>
          </a:xfrm>
        </p:spPr>
        <p:txBody>
          <a:bodyPr>
            <a:normAutofit/>
          </a:bodyPr>
          <a:lstStyle>
            <a:lvl1pPr>
              <a:defRPr sz="3600">
                <a:solidFill>
                  <a:srgbClr val="521B93"/>
                </a:solidFill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FAE4E82-F8F6-A840-B2D3-FA6CBFC18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6335"/>
            <a:ext cx="10515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384F5CC-EB8F-D142-998C-914E614BB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59E68-104C-8A4C-A6A6-BC0D75632C3F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F1746B-CBD5-AA4E-AD04-E13761FC1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A803DFB-4078-3F4F-9CB1-15B74750C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grpSp>
        <p:nvGrpSpPr>
          <p:cNvPr id="7" name="组合 1">
            <a:extLst>
              <a:ext uri="{FF2B5EF4-FFF2-40B4-BE49-F238E27FC236}">
                <a16:creationId xmlns:a16="http://schemas.microsoft.com/office/drawing/2014/main" id="{CF2D8954-D8EB-A944-864D-011F876BCC05}"/>
              </a:ext>
            </a:extLst>
          </p:cNvPr>
          <p:cNvGrpSpPr/>
          <p:nvPr userDrawn="1"/>
        </p:nvGrpSpPr>
        <p:grpSpPr>
          <a:xfrm>
            <a:off x="838200" y="416518"/>
            <a:ext cx="529037" cy="529037"/>
            <a:chOff x="327153" y="318911"/>
            <a:chExt cx="529037" cy="529037"/>
          </a:xfrm>
        </p:grpSpPr>
        <p:sp>
          <p:nvSpPr>
            <p:cNvPr id="8" name="圆角矩形 2">
              <a:extLst>
                <a:ext uri="{FF2B5EF4-FFF2-40B4-BE49-F238E27FC236}">
                  <a16:creationId xmlns:a16="http://schemas.microsoft.com/office/drawing/2014/main" id="{E41E850F-2425-3F47-A601-0CDA3EE791E2}"/>
                </a:ext>
              </a:extLst>
            </p:cNvPr>
            <p:cNvSpPr/>
            <p:nvPr/>
          </p:nvSpPr>
          <p:spPr>
            <a:xfrm rot="18926425">
              <a:off x="327153" y="318911"/>
              <a:ext cx="529037" cy="529037"/>
            </a:xfrm>
            <a:prstGeom prst="roundRect">
              <a:avLst/>
            </a:prstGeom>
            <a:solidFill>
              <a:srgbClr val="521B93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" name="MH_Other_2">
              <a:extLst>
                <a:ext uri="{FF2B5EF4-FFF2-40B4-BE49-F238E27FC236}">
                  <a16:creationId xmlns:a16="http://schemas.microsoft.com/office/drawing/2014/main" id="{06E01627-7FE4-1F4A-B388-6719EC7F3C3A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440450" y="441196"/>
              <a:ext cx="302442" cy="284465"/>
            </a:xfrm>
            <a:custGeom>
              <a:avLst/>
              <a:gdLst>
                <a:gd name="T0" fmla="*/ 373604 w 1361803"/>
                <a:gd name="T1" fmla="*/ 882437 h 1281345"/>
                <a:gd name="T2" fmla="*/ 476200 w 1361803"/>
                <a:gd name="T3" fmla="*/ 923828 h 1281345"/>
                <a:gd name="T4" fmla="*/ 554139 w 1361803"/>
                <a:gd name="T5" fmla="*/ 940808 h 1281345"/>
                <a:gd name="T6" fmla="*/ 528484 w 1361803"/>
                <a:gd name="T7" fmla="*/ 1017215 h 1281345"/>
                <a:gd name="T8" fmla="*/ 460417 w 1361803"/>
                <a:gd name="T9" fmla="*/ 1039501 h 1281345"/>
                <a:gd name="T10" fmla="*/ 352881 w 1361803"/>
                <a:gd name="T11" fmla="*/ 976886 h 1281345"/>
                <a:gd name="T12" fmla="*/ 286785 w 1361803"/>
                <a:gd name="T13" fmla="*/ 1049049 h 1281345"/>
                <a:gd name="T14" fmla="*/ 312434 w 1361803"/>
                <a:gd name="T15" fmla="*/ 885625 h 1281345"/>
                <a:gd name="T16" fmla="*/ 274750 w 1361803"/>
                <a:gd name="T17" fmla="*/ 686240 h 1281345"/>
                <a:gd name="T18" fmla="*/ 665920 w 1361803"/>
                <a:gd name="T19" fmla="*/ 686240 h 1281345"/>
                <a:gd name="T20" fmla="*/ 633318 w 1361803"/>
                <a:gd name="T21" fmla="*/ 771039 h 1281345"/>
                <a:gd name="T22" fmla="*/ 270797 w 1361803"/>
                <a:gd name="T23" fmla="*/ 776338 h 1281345"/>
                <a:gd name="T24" fmla="*/ 255979 w 1361803"/>
                <a:gd name="T25" fmla="*/ 705323 h 1281345"/>
                <a:gd name="T26" fmla="*/ 278558 w 1361803"/>
                <a:gd name="T27" fmla="*/ 503808 h 1281345"/>
                <a:gd name="T28" fmla="*/ 746925 w 1361803"/>
                <a:gd name="T29" fmla="*/ 503808 h 1281345"/>
                <a:gd name="T30" fmla="*/ 766688 w 1361803"/>
                <a:gd name="T31" fmla="*/ 555844 h 1281345"/>
                <a:gd name="T32" fmla="*/ 279544 w 1361803"/>
                <a:gd name="T33" fmla="*/ 593008 h 1281345"/>
                <a:gd name="T34" fmla="*/ 256813 w 1361803"/>
                <a:gd name="T35" fmla="*/ 527172 h 1281345"/>
                <a:gd name="T36" fmla="*/ 944591 w 1361803"/>
                <a:gd name="T37" fmla="*/ 452716 h 1281345"/>
                <a:gd name="T38" fmla="*/ 1023588 w 1361803"/>
                <a:gd name="T39" fmla="*/ 643756 h 1281345"/>
                <a:gd name="T40" fmla="*/ 636495 w 1361803"/>
                <a:gd name="T41" fmla="*/ 1040700 h 1281345"/>
                <a:gd name="T42" fmla="*/ 601932 w 1361803"/>
                <a:gd name="T43" fmla="*/ 1010980 h 1281345"/>
                <a:gd name="T44" fmla="*/ 940644 w 1361803"/>
                <a:gd name="T45" fmla="*/ 460140 h 1281345"/>
                <a:gd name="T46" fmla="*/ 1339566 w 1361803"/>
                <a:gd name="T47" fmla="*/ 322482 h 1281345"/>
                <a:gd name="T48" fmla="*/ 1356355 w 1361803"/>
                <a:gd name="T49" fmla="*/ 373372 h 1281345"/>
                <a:gd name="T50" fmla="*/ 1136163 w 1361803"/>
                <a:gd name="T51" fmla="*/ 663855 h 1281345"/>
                <a:gd name="T52" fmla="*/ 1082839 w 1361803"/>
                <a:gd name="T53" fmla="*/ 676580 h 1281345"/>
                <a:gd name="T54" fmla="*/ 1123322 w 1361803"/>
                <a:gd name="T55" fmla="*/ 596008 h 1281345"/>
                <a:gd name="T56" fmla="*/ 1312908 w 1361803"/>
                <a:gd name="T57" fmla="*/ 334145 h 1281345"/>
                <a:gd name="T58" fmla="*/ 526769 w 1361803"/>
                <a:gd name="T59" fmla="*/ 229043 h 1281345"/>
                <a:gd name="T60" fmla="*/ 766688 w 1361803"/>
                <a:gd name="T61" fmla="*/ 244970 h 1281345"/>
                <a:gd name="T62" fmla="*/ 749907 w 1361803"/>
                <a:gd name="T63" fmla="*/ 318243 h 1281345"/>
                <a:gd name="T64" fmla="*/ 529735 w 1361803"/>
                <a:gd name="T65" fmla="*/ 318243 h 1281345"/>
                <a:gd name="T66" fmla="*/ 511959 w 1361803"/>
                <a:gd name="T67" fmla="*/ 246034 h 1281345"/>
                <a:gd name="T68" fmla="*/ 1245419 w 1361803"/>
                <a:gd name="T69" fmla="*/ 137724 h 1281345"/>
                <a:gd name="T70" fmla="*/ 1309122 w 1361803"/>
                <a:gd name="T71" fmla="*/ 239622 h 1281345"/>
                <a:gd name="T72" fmla="*/ 1116528 w 1361803"/>
                <a:gd name="T73" fmla="*/ 531150 h 1281345"/>
                <a:gd name="T74" fmla="*/ 998003 w 1361803"/>
                <a:gd name="T75" fmla="*/ 384860 h 1281345"/>
                <a:gd name="T76" fmla="*/ 1207394 w 1361803"/>
                <a:gd name="T77" fmla="*/ 148457 h 1281345"/>
                <a:gd name="T78" fmla="*/ 327005 w 1361803"/>
                <a:gd name="T79" fmla="*/ 0 h 1281345"/>
                <a:gd name="T80" fmla="*/ 1023501 w 1361803"/>
                <a:gd name="T81" fmla="*/ 136834 h 1281345"/>
                <a:gd name="T82" fmla="*/ 1015602 w 1361803"/>
                <a:gd name="T83" fmla="*/ 237608 h 1281345"/>
                <a:gd name="T84" fmla="*/ 909891 w 1361803"/>
                <a:gd name="T85" fmla="*/ 379745 h 1281345"/>
                <a:gd name="T86" fmla="*/ 897047 w 1361803"/>
                <a:gd name="T87" fmla="*/ 313980 h 1281345"/>
                <a:gd name="T88" fmla="*/ 872348 w 1361803"/>
                <a:gd name="T89" fmla="*/ 135772 h 1281345"/>
                <a:gd name="T90" fmla="*/ 382329 w 1361803"/>
                <a:gd name="T91" fmla="*/ 135772 h 1281345"/>
                <a:gd name="T92" fmla="*/ 382329 w 1361803"/>
                <a:gd name="T93" fmla="*/ 313980 h 1281345"/>
                <a:gd name="T94" fmla="*/ 143255 w 1361803"/>
                <a:gd name="T95" fmla="*/ 409444 h 1281345"/>
                <a:gd name="T96" fmla="*/ 126454 w 1361803"/>
                <a:gd name="T97" fmla="*/ 428538 h 1281345"/>
                <a:gd name="T98" fmla="*/ 151153 w 1361803"/>
                <a:gd name="T99" fmla="*/ 1143476 h 1281345"/>
                <a:gd name="T100" fmla="*/ 897047 w 1361803"/>
                <a:gd name="T101" fmla="*/ 1115897 h 1281345"/>
                <a:gd name="T102" fmla="*/ 902973 w 1361803"/>
                <a:gd name="T103" fmla="*/ 902690 h 1281345"/>
                <a:gd name="T104" fmla="*/ 1022515 w 1361803"/>
                <a:gd name="T105" fmla="*/ 767972 h 1281345"/>
                <a:gd name="T106" fmla="*/ 1023501 w 1361803"/>
                <a:gd name="T107" fmla="*/ 1133931 h 1281345"/>
                <a:gd name="T108" fmla="*/ 131394 w 1361803"/>
                <a:gd name="T109" fmla="*/ 1279248 h 1281345"/>
                <a:gd name="T110" fmla="*/ 0 w 1361803"/>
                <a:gd name="T111" fmla="*/ 335193 h 1281345"/>
                <a:gd name="T112" fmla="*/ 261801 w 1361803"/>
                <a:gd name="T113" fmla="*/ 28642 h 128134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361803" h="1281345">
                  <a:moveTo>
                    <a:pt x="340187" y="867542"/>
                  </a:moveTo>
                  <a:cubicBezTo>
                    <a:pt x="351512" y="867144"/>
                    <a:pt x="363575" y="872724"/>
                    <a:pt x="372930" y="883885"/>
                  </a:cubicBezTo>
                  <a:cubicBezTo>
                    <a:pt x="394595" y="907270"/>
                    <a:pt x="415275" y="931718"/>
                    <a:pt x="436940" y="957229"/>
                  </a:cubicBezTo>
                  <a:cubicBezTo>
                    <a:pt x="449742" y="946599"/>
                    <a:pt x="462543" y="935970"/>
                    <a:pt x="475345" y="925340"/>
                  </a:cubicBezTo>
                  <a:cubicBezTo>
                    <a:pt x="492086" y="911522"/>
                    <a:pt x="506857" y="910459"/>
                    <a:pt x="525568" y="923214"/>
                  </a:cubicBezTo>
                  <a:cubicBezTo>
                    <a:pt x="535415" y="929592"/>
                    <a:pt x="544278" y="935970"/>
                    <a:pt x="553141" y="942347"/>
                  </a:cubicBezTo>
                  <a:cubicBezTo>
                    <a:pt x="545263" y="967858"/>
                    <a:pt x="538370" y="993369"/>
                    <a:pt x="530492" y="1018880"/>
                  </a:cubicBezTo>
                  <a:cubicBezTo>
                    <a:pt x="528522" y="1018880"/>
                    <a:pt x="528522" y="1018880"/>
                    <a:pt x="527537" y="1018880"/>
                  </a:cubicBezTo>
                  <a:cubicBezTo>
                    <a:pt x="509812" y="1000810"/>
                    <a:pt x="494056" y="1007187"/>
                    <a:pt x="479284" y="1024195"/>
                  </a:cubicBezTo>
                  <a:cubicBezTo>
                    <a:pt x="473376" y="1030572"/>
                    <a:pt x="466482" y="1035887"/>
                    <a:pt x="459589" y="1041202"/>
                  </a:cubicBezTo>
                  <a:cubicBezTo>
                    <a:pt x="438909" y="1058209"/>
                    <a:pt x="420199" y="1056083"/>
                    <a:pt x="402473" y="1035887"/>
                  </a:cubicBezTo>
                  <a:cubicBezTo>
                    <a:pt x="385732" y="1017817"/>
                    <a:pt x="369976" y="998684"/>
                    <a:pt x="352251" y="978488"/>
                  </a:cubicBezTo>
                  <a:cubicBezTo>
                    <a:pt x="343388" y="995495"/>
                    <a:pt x="335510" y="1012502"/>
                    <a:pt x="327632" y="1028446"/>
                  </a:cubicBezTo>
                  <a:cubicBezTo>
                    <a:pt x="318769" y="1046517"/>
                    <a:pt x="303013" y="1053957"/>
                    <a:pt x="286272" y="1050768"/>
                  </a:cubicBezTo>
                  <a:cubicBezTo>
                    <a:pt x="262638" y="1046517"/>
                    <a:pt x="248851" y="1019943"/>
                    <a:pt x="259683" y="995495"/>
                  </a:cubicBezTo>
                  <a:cubicBezTo>
                    <a:pt x="276424" y="959355"/>
                    <a:pt x="293165" y="922151"/>
                    <a:pt x="311876" y="887074"/>
                  </a:cubicBezTo>
                  <a:cubicBezTo>
                    <a:pt x="318276" y="874318"/>
                    <a:pt x="328863" y="867941"/>
                    <a:pt x="340187" y="867542"/>
                  </a:cubicBezTo>
                  <a:close/>
                  <a:moveTo>
                    <a:pt x="274255" y="687365"/>
                  </a:moveTo>
                  <a:cubicBezTo>
                    <a:pt x="330459" y="687365"/>
                    <a:pt x="386662" y="687365"/>
                    <a:pt x="442866" y="687365"/>
                  </a:cubicBezTo>
                  <a:cubicBezTo>
                    <a:pt x="516819" y="687365"/>
                    <a:pt x="590771" y="687365"/>
                    <a:pt x="664723" y="687365"/>
                  </a:cubicBezTo>
                  <a:cubicBezTo>
                    <a:pt x="670640" y="687365"/>
                    <a:pt x="675570" y="687365"/>
                    <a:pt x="684444" y="687365"/>
                  </a:cubicBezTo>
                  <a:cubicBezTo>
                    <a:pt x="666695" y="718154"/>
                    <a:pt x="649933" y="745757"/>
                    <a:pt x="632184" y="772299"/>
                  </a:cubicBezTo>
                  <a:cubicBezTo>
                    <a:pt x="630212" y="775484"/>
                    <a:pt x="625282" y="776545"/>
                    <a:pt x="621338" y="776545"/>
                  </a:cubicBezTo>
                  <a:cubicBezTo>
                    <a:pt x="504000" y="777607"/>
                    <a:pt x="387648" y="776545"/>
                    <a:pt x="270311" y="777607"/>
                  </a:cubicBezTo>
                  <a:cubicBezTo>
                    <a:pt x="259464" y="777607"/>
                    <a:pt x="255520" y="772299"/>
                    <a:pt x="256506" y="760620"/>
                  </a:cubicBezTo>
                  <a:cubicBezTo>
                    <a:pt x="256506" y="742572"/>
                    <a:pt x="256506" y="724524"/>
                    <a:pt x="255520" y="706475"/>
                  </a:cubicBezTo>
                  <a:cubicBezTo>
                    <a:pt x="255520" y="691612"/>
                    <a:pt x="261436" y="687365"/>
                    <a:pt x="274255" y="687365"/>
                  </a:cubicBezTo>
                  <a:close/>
                  <a:moveTo>
                    <a:pt x="278054" y="504636"/>
                  </a:moveTo>
                  <a:cubicBezTo>
                    <a:pt x="354989" y="504636"/>
                    <a:pt x="432911" y="504636"/>
                    <a:pt x="509846" y="504636"/>
                  </a:cubicBezTo>
                  <a:cubicBezTo>
                    <a:pt x="588754" y="504636"/>
                    <a:pt x="666676" y="504636"/>
                    <a:pt x="745584" y="504636"/>
                  </a:cubicBezTo>
                  <a:cubicBezTo>
                    <a:pt x="764325" y="504636"/>
                    <a:pt x="765311" y="505700"/>
                    <a:pt x="765311" y="524845"/>
                  </a:cubicBezTo>
                  <a:cubicBezTo>
                    <a:pt x="765311" y="535481"/>
                    <a:pt x="765311" y="546117"/>
                    <a:pt x="765311" y="556753"/>
                  </a:cubicBezTo>
                  <a:cubicBezTo>
                    <a:pt x="765311" y="580153"/>
                    <a:pt x="752489" y="593980"/>
                    <a:pt x="730789" y="593980"/>
                  </a:cubicBezTo>
                  <a:cubicBezTo>
                    <a:pt x="580863" y="593980"/>
                    <a:pt x="429952" y="593980"/>
                    <a:pt x="279040" y="593980"/>
                  </a:cubicBezTo>
                  <a:cubicBezTo>
                    <a:pt x="256354" y="593980"/>
                    <a:pt x="256354" y="592917"/>
                    <a:pt x="256354" y="569517"/>
                  </a:cubicBezTo>
                  <a:cubicBezTo>
                    <a:pt x="256354" y="555690"/>
                    <a:pt x="256354" y="541863"/>
                    <a:pt x="256354" y="528036"/>
                  </a:cubicBezTo>
                  <a:cubicBezTo>
                    <a:pt x="256354" y="504636"/>
                    <a:pt x="256354" y="504636"/>
                    <a:pt x="278054" y="504636"/>
                  </a:cubicBezTo>
                  <a:close/>
                  <a:moveTo>
                    <a:pt x="942895" y="453454"/>
                  </a:moveTo>
                  <a:cubicBezTo>
                    <a:pt x="989224" y="494914"/>
                    <a:pt x="1033581" y="534249"/>
                    <a:pt x="1077938" y="574646"/>
                  </a:cubicBezTo>
                  <a:cubicBezTo>
                    <a:pt x="1059210" y="599097"/>
                    <a:pt x="1040481" y="622484"/>
                    <a:pt x="1021752" y="644809"/>
                  </a:cubicBezTo>
                  <a:cubicBezTo>
                    <a:pt x="928109" y="760685"/>
                    <a:pt x="831509" y="874435"/>
                    <a:pt x="722095" y="974365"/>
                  </a:cubicBezTo>
                  <a:cubicBezTo>
                    <a:pt x="695481" y="999879"/>
                    <a:pt x="664923" y="1021141"/>
                    <a:pt x="635352" y="1042403"/>
                  </a:cubicBezTo>
                  <a:cubicBezTo>
                    <a:pt x="626481" y="1048781"/>
                    <a:pt x="613666" y="1046655"/>
                    <a:pt x="601838" y="1048781"/>
                  </a:cubicBezTo>
                  <a:cubicBezTo>
                    <a:pt x="601838" y="1037087"/>
                    <a:pt x="596909" y="1023267"/>
                    <a:pt x="600852" y="1012636"/>
                  </a:cubicBezTo>
                  <a:cubicBezTo>
                    <a:pt x="619581" y="969050"/>
                    <a:pt x="637323" y="924400"/>
                    <a:pt x="659995" y="882940"/>
                  </a:cubicBezTo>
                  <a:cubicBezTo>
                    <a:pt x="741809" y="734108"/>
                    <a:pt x="838409" y="595907"/>
                    <a:pt x="938952" y="460896"/>
                  </a:cubicBezTo>
                  <a:cubicBezTo>
                    <a:pt x="939938" y="458770"/>
                    <a:pt x="940924" y="456643"/>
                    <a:pt x="942895" y="453454"/>
                  </a:cubicBezTo>
                  <a:close/>
                  <a:moveTo>
                    <a:pt x="1337162" y="323013"/>
                  </a:moveTo>
                  <a:cubicBezTo>
                    <a:pt x="1348990" y="326198"/>
                    <a:pt x="1361803" y="343189"/>
                    <a:pt x="1361803" y="358055"/>
                  </a:cubicBezTo>
                  <a:cubicBezTo>
                    <a:pt x="1359832" y="361241"/>
                    <a:pt x="1357861" y="367612"/>
                    <a:pt x="1353918" y="373984"/>
                  </a:cubicBezTo>
                  <a:cubicBezTo>
                    <a:pt x="1300693" y="447255"/>
                    <a:pt x="1247469" y="521588"/>
                    <a:pt x="1194244" y="594859"/>
                  </a:cubicBezTo>
                  <a:cubicBezTo>
                    <a:pt x="1175517" y="619282"/>
                    <a:pt x="1154818" y="642644"/>
                    <a:pt x="1134120" y="664944"/>
                  </a:cubicBezTo>
                  <a:cubicBezTo>
                    <a:pt x="1125249" y="673439"/>
                    <a:pt x="1113421" y="678749"/>
                    <a:pt x="1101594" y="682996"/>
                  </a:cubicBezTo>
                  <a:cubicBezTo>
                    <a:pt x="1095680" y="685120"/>
                    <a:pt x="1083852" y="682996"/>
                    <a:pt x="1080895" y="677687"/>
                  </a:cubicBezTo>
                  <a:cubicBezTo>
                    <a:pt x="1077938" y="671315"/>
                    <a:pt x="1077938" y="658573"/>
                    <a:pt x="1080895" y="652201"/>
                  </a:cubicBezTo>
                  <a:cubicBezTo>
                    <a:pt x="1092723" y="633087"/>
                    <a:pt x="1107507" y="615035"/>
                    <a:pt x="1121306" y="596983"/>
                  </a:cubicBezTo>
                  <a:cubicBezTo>
                    <a:pt x="1175517" y="522650"/>
                    <a:pt x="1229727" y="449379"/>
                    <a:pt x="1284923" y="375046"/>
                  </a:cubicBezTo>
                  <a:cubicBezTo>
                    <a:pt x="1293794" y="362303"/>
                    <a:pt x="1302665" y="348498"/>
                    <a:pt x="1310550" y="334694"/>
                  </a:cubicBezTo>
                  <a:cubicBezTo>
                    <a:pt x="1317449" y="324075"/>
                    <a:pt x="1325334" y="318765"/>
                    <a:pt x="1337162" y="323013"/>
                  </a:cubicBezTo>
                  <a:close/>
                  <a:moveTo>
                    <a:pt x="525824" y="229421"/>
                  </a:moveTo>
                  <a:cubicBezTo>
                    <a:pt x="600725" y="229421"/>
                    <a:pt x="675627" y="229421"/>
                    <a:pt x="750528" y="229421"/>
                  </a:cubicBezTo>
                  <a:cubicBezTo>
                    <a:pt x="761369" y="229421"/>
                    <a:pt x="765311" y="233676"/>
                    <a:pt x="765311" y="245375"/>
                  </a:cubicBezTo>
                  <a:cubicBezTo>
                    <a:pt x="764326" y="264521"/>
                    <a:pt x="764326" y="282602"/>
                    <a:pt x="765311" y="301747"/>
                  </a:cubicBezTo>
                  <a:cubicBezTo>
                    <a:pt x="765311" y="314511"/>
                    <a:pt x="760383" y="318765"/>
                    <a:pt x="748557" y="318765"/>
                  </a:cubicBezTo>
                  <a:cubicBezTo>
                    <a:pt x="711106" y="318765"/>
                    <a:pt x="674641" y="318765"/>
                    <a:pt x="638176" y="318765"/>
                  </a:cubicBezTo>
                  <a:cubicBezTo>
                    <a:pt x="601711" y="318765"/>
                    <a:pt x="565246" y="317702"/>
                    <a:pt x="528781" y="318765"/>
                  </a:cubicBezTo>
                  <a:cubicBezTo>
                    <a:pt x="515969" y="318765"/>
                    <a:pt x="511041" y="313447"/>
                    <a:pt x="511041" y="299620"/>
                  </a:cubicBezTo>
                  <a:cubicBezTo>
                    <a:pt x="512027" y="282602"/>
                    <a:pt x="512027" y="264521"/>
                    <a:pt x="511041" y="246439"/>
                  </a:cubicBezTo>
                  <a:cubicBezTo>
                    <a:pt x="511041" y="234739"/>
                    <a:pt x="514983" y="229421"/>
                    <a:pt x="525824" y="229421"/>
                  </a:cubicBezTo>
                  <a:close/>
                  <a:moveTo>
                    <a:pt x="1243182" y="137949"/>
                  </a:moveTo>
                  <a:cubicBezTo>
                    <a:pt x="1255260" y="139675"/>
                    <a:pt x="1267337" y="146577"/>
                    <a:pt x="1281140" y="158257"/>
                  </a:cubicBezTo>
                  <a:cubicBezTo>
                    <a:pt x="1308745" y="183741"/>
                    <a:pt x="1317618" y="208163"/>
                    <a:pt x="1306773" y="240018"/>
                  </a:cubicBezTo>
                  <a:cubicBezTo>
                    <a:pt x="1300858" y="257008"/>
                    <a:pt x="1294942" y="275059"/>
                    <a:pt x="1285083" y="289925"/>
                  </a:cubicBezTo>
                  <a:cubicBezTo>
                    <a:pt x="1228886" y="370624"/>
                    <a:pt x="1171704" y="450262"/>
                    <a:pt x="1114521" y="532023"/>
                  </a:cubicBezTo>
                  <a:cubicBezTo>
                    <a:pt x="1066212" y="489550"/>
                    <a:pt x="1022832" y="450262"/>
                    <a:pt x="977480" y="410974"/>
                  </a:cubicBezTo>
                  <a:cubicBezTo>
                    <a:pt x="984381" y="401417"/>
                    <a:pt x="990297" y="392923"/>
                    <a:pt x="996212" y="385490"/>
                  </a:cubicBezTo>
                  <a:cubicBezTo>
                    <a:pt x="1050437" y="319656"/>
                    <a:pt x="1103676" y="252760"/>
                    <a:pt x="1157901" y="187988"/>
                  </a:cubicBezTo>
                  <a:cubicBezTo>
                    <a:pt x="1170718" y="172061"/>
                    <a:pt x="1188464" y="159319"/>
                    <a:pt x="1205225" y="148700"/>
                  </a:cubicBezTo>
                  <a:cubicBezTo>
                    <a:pt x="1219027" y="139675"/>
                    <a:pt x="1231105" y="136224"/>
                    <a:pt x="1243182" y="137949"/>
                  </a:cubicBezTo>
                  <a:close/>
                  <a:moveTo>
                    <a:pt x="326420" y="0"/>
                  </a:moveTo>
                  <a:cubicBezTo>
                    <a:pt x="513791" y="0"/>
                    <a:pt x="702148" y="0"/>
                    <a:pt x="889519" y="0"/>
                  </a:cubicBezTo>
                  <a:cubicBezTo>
                    <a:pt x="964468" y="1063"/>
                    <a:pt x="1018707" y="56311"/>
                    <a:pt x="1021665" y="137059"/>
                  </a:cubicBezTo>
                  <a:cubicBezTo>
                    <a:pt x="1021665" y="164684"/>
                    <a:pt x="1021665" y="191246"/>
                    <a:pt x="1020679" y="218870"/>
                  </a:cubicBezTo>
                  <a:cubicBezTo>
                    <a:pt x="1020679" y="225245"/>
                    <a:pt x="1017721" y="232682"/>
                    <a:pt x="1013776" y="237995"/>
                  </a:cubicBezTo>
                  <a:cubicBezTo>
                    <a:pt x="985177" y="275181"/>
                    <a:pt x="956578" y="311305"/>
                    <a:pt x="928966" y="348492"/>
                  </a:cubicBezTo>
                  <a:cubicBezTo>
                    <a:pt x="921077" y="358054"/>
                    <a:pt x="915160" y="369741"/>
                    <a:pt x="908256" y="380366"/>
                  </a:cubicBezTo>
                  <a:cubicBezTo>
                    <a:pt x="905298" y="384616"/>
                    <a:pt x="901353" y="387804"/>
                    <a:pt x="895436" y="395241"/>
                  </a:cubicBezTo>
                  <a:cubicBezTo>
                    <a:pt x="895436" y="365492"/>
                    <a:pt x="895436" y="339992"/>
                    <a:pt x="895436" y="314493"/>
                  </a:cubicBezTo>
                  <a:cubicBezTo>
                    <a:pt x="895436" y="263494"/>
                    <a:pt x="895436" y="212495"/>
                    <a:pt x="895436" y="161496"/>
                  </a:cubicBezTo>
                  <a:cubicBezTo>
                    <a:pt x="895436" y="139184"/>
                    <a:pt x="892478" y="135997"/>
                    <a:pt x="870782" y="135997"/>
                  </a:cubicBezTo>
                  <a:cubicBezTo>
                    <a:pt x="713982" y="135997"/>
                    <a:pt x="557182" y="135997"/>
                    <a:pt x="399396" y="135997"/>
                  </a:cubicBezTo>
                  <a:cubicBezTo>
                    <a:pt x="394465" y="135997"/>
                    <a:pt x="388548" y="135997"/>
                    <a:pt x="381645" y="135997"/>
                  </a:cubicBezTo>
                  <a:cubicBezTo>
                    <a:pt x="381645" y="145559"/>
                    <a:pt x="381645" y="152997"/>
                    <a:pt x="381645" y="159371"/>
                  </a:cubicBezTo>
                  <a:cubicBezTo>
                    <a:pt x="381645" y="211433"/>
                    <a:pt x="381645" y="262431"/>
                    <a:pt x="381645" y="314493"/>
                  </a:cubicBezTo>
                  <a:cubicBezTo>
                    <a:pt x="380659" y="373991"/>
                    <a:pt x="346143" y="410116"/>
                    <a:pt x="290918" y="410116"/>
                  </a:cubicBezTo>
                  <a:cubicBezTo>
                    <a:pt x="241610" y="410116"/>
                    <a:pt x="192302" y="410116"/>
                    <a:pt x="142994" y="410116"/>
                  </a:cubicBezTo>
                  <a:cubicBezTo>
                    <a:pt x="138063" y="410116"/>
                    <a:pt x="133132" y="410116"/>
                    <a:pt x="126229" y="410116"/>
                  </a:cubicBezTo>
                  <a:cubicBezTo>
                    <a:pt x="126229" y="418615"/>
                    <a:pt x="126229" y="423928"/>
                    <a:pt x="126229" y="429240"/>
                  </a:cubicBezTo>
                  <a:cubicBezTo>
                    <a:pt x="126229" y="658735"/>
                    <a:pt x="126229" y="888229"/>
                    <a:pt x="126229" y="1117724"/>
                  </a:cubicBezTo>
                  <a:cubicBezTo>
                    <a:pt x="126229" y="1143223"/>
                    <a:pt x="128201" y="1145348"/>
                    <a:pt x="150883" y="1145348"/>
                  </a:cubicBezTo>
                  <a:cubicBezTo>
                    <a:pt x="390521" y="1145348"/>
                    <a:pt x="630158" y="1145348"/>
                    <a:pt x="869796" y="1145348"/>
                  </a:cubicBezTo>
                  <a:cubicBezTo>
                    <a:pt x="893464" y="1145348"/>
                    <a:pt x="895436" y="1143223"/>
                    <a:pt x="895436" y="1117724"/>
                  </a:cubicBezTo>
                  <a:cubicBezTo>
                    <a:pt x="895436" y="1052913"/>
                    <a:pt x="895436" y="988102"/>
                    <a:pt x="895436" y="923291"/>
                  </a:cubicBezTo>
                  <a:cubicBezTo>
                    <a:pt x="895436" y="916916"/>
                    <a:pt x="897409" y="908416"/>
                    <a:pt x="901353" y="904166"/>
                  </a:cubicBezTo>
                  <a:cubicBezTo>
                    <a:pt x="938827" y="860605"/>
                    <a:pt x="976302" y="818106"/>
                    <a:pt x="1013776" y="774545"/>
                  </a:cubicBezTo>
                  <a:cubicBezTo>
                    <a:pt x="1015748" y="773482"/>
                    <a:pt x="1016734" y="772420"/>
                    <a:pt x="1020679" y="769232"/>
                  </a:cubicBezTo>
                  <a:cubicBezTo>
                    <a:pt x="1020679" y="775607"/>
                    <a:pt x="1021665" y="779857"/>
                    <a:pt x="1021665" y="784107"/>
                  </a:cubicBezTo>
                  <a:cubicBezTo>
                    <a:pt x="1021665" y="902042"/>
                    <a:pt x="1021665" y="1018914"/>
                    <a:pt x="1021665" y="1135786"/>
                  </a:cubicBezTo>
                  <a:cubicBezTo>
                    <a:pt x="1020679" y="1222909"/>
                    <a:pt x="967426" y="1281345"/>
                    <a:pt x="886561" y="1281345"/>
                  </a:cubicBezTo>
                  <a:cubicBezTo>
                    <a:pt x="634103" y="1281345"/>
                    <a:pt x="382631" y="1281345"/>
                    <a:pt x="131160" y="1281345"/>
                  </a:cubicBezTo>
                  <a:cubicBezTo>
                    <a:pt x="55225" y="1281345"/>
                    <a:pt x="0" y="1221847"/>
                    <a:pt x="0" y="1140036"/>
                  </a:cubicBezTo>
                  <a:cubicBezTo>
                    <a:pt x="0" y="872292"/>
                    <a:pt x="0" y="603486"/>
                    <a:pt x="0" y="335742"/>
                  </a:cubicBezTo>
                  <a:cubicBezTo>
                    <a:pt x="0" y="315555"/>
                    <a:pt x="5917" y="298556"/>
                    <a:pt x="18737" y="283681"/>
                  </a:cubicBezTo>
                  <a:cubicBezTo>
                    <a:pt x="99603" y="198683"/>
                    <a:pt x="180468" y="113685"/>
                    <a:pt x="261333" y="28687"/>
                  </a:cubicBezTo>
                  <a:cubicBezTo>
                    <a:pt x="279084" y="9562"/>
                    <a:pt x="300780" y="0"/>
                    <a:pt x="3264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12054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">
            <a:extLst>
              <a:ext uri="{FF2B5EF4-FFF2-40B4-BE49-F238E27FC236}">
                <a16:creationId xmlns:a16="http://schemas.microsoft.com/office/drawing/2014/main" id="{F5F963DA-FCFE-BA40-B89C-1C4427939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550EAD8-A280-EA4B-827D-0069FC5A6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D5F3BD4-E01E-3441-9220-037B82345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9817E-F427-8345-A6F3-853935DA28A4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DB72BFC-F675-F746-BE4F-76AF2E10D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7" name="图片 9">
            <a:extLst>
              <a:ext uri="{FF2B5EF4-FFF2-40B4-BE49-F238E27FC236}">
                <a16:creationId xmlns:a16="http://schemas.microsoft.com/office/drawing/2014/main" id="{0D96310B-E1E7-0049-A8AF-63F43824A3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02" y="1706252"/>
            <a:ext cx="4265648" cy="515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49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0476A9-45DA-BB41-BECD-1BCEC6ED6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BC944CE-8232-3C4A-AE53-0DE572D332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19D05E5-E767-474B-8A24-A39A1CA9D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F238-F88B-A246-9912-9372FCC5A574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B5F1AB1-7D6A-A546-BCBF-1AF8DF2D1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B954556-5D27-0F4E-8AF0-F202D501D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03095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A3F92F-A8F2-5B44-9C4A-651187C10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2B9B492-387D-424E-B24F-13BBF382F7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D8E851A-FA81-9A4A-8AA2-7E5183FF32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53358DE-7D0D-F64D-B37D-D2442BBA7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87523-D8C1-2E43-B873-F3E3B7431D5E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DFAA275-B5BB-F94A-9853-FF16333B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B3DE936-4CE4-0E40-B8CA-A27D3C119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58412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99384A-D7FB-3E49-BA7D-70B76D80C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639A9BB-4C8D-8543-8AC4-C33762791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FE379BC-9882-7448-B4CA-A7D66ED46E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F855BC0-35B7-684D-9657-B480107922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212D3C9-E90D-8C42-B7A9-815DC963AD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9DE448C-30C2-744A-9558-A9B8F4D53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1E9F6-C87B-8E4C-BC3E-9FD3ED8923FD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8495901-3B65-734A-A9B3-C47E6B4B1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5F97DBC-E361-A540-91AB-4E359D185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7686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9DB545D-B8B2-4644-A7D0-A00D7D677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E4E6C6C-838C-C348-AB32-57A48D701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891D-5250-A649-8423-B8C112AF581D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F19FA0E-1A67-C448-9713-00D6659D0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CBBFE56-B1CD-A74B-AB90-B1B8F9D16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86908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39C1CA6-CF79-CD44-ACAA-AE5531BB5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2081-E636-E241-8D5A-C861161FFC1F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7A5EEB9-524F-8A4A-8C06-199AC9BE8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5150C2B-3068-0F4D-BBE2-D11B65493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65216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A132A38-8265-6746-8286-FC7740FA2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99A24B3-CED6-D645-B80B-AE7E3E748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dirty="0"/>
              <a:t>按一下以編輯母片文字樣式</a:t>
            </a:r>
          </a:p>
          <a:p>
            <a:pPr lvl="1"/>
            <a:r>
              <a:rPr kumimoji="1" lang="zh-TW" altLang="en-US" dirty="0"/>
              <a:t>第二層</a:t>
            </a:r>
          </a:p>
          <a:p>
            <a:pPr lvl="2"/>
            <a:r>
              <a:rPr kumimoji="1" lang="zh-TW" altLang="en-US" dirty="0"/>
              <a:t>第三層</a:t>
            </a:r>
          </a:p>
          <a:p>
            <a:pPr lvl="3"/>
            <a:r>
              <a:rPr kumimoji="1" lang="zh-TW" altLang="en-US" dirty="0"/>
              <a:t>第四層</a:t>
            </a:r>
          </a:p>
          <a:p>
            <a:pPr lvl="4"/>
            <a:r>
              <a:rPr kumimoji="1"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9B30453-D123-BB40-8BE2-DA0D7032A5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C6750-4CA5-A147-9CE6-1611304C7ED4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4789422-10FA-5244-AC56-D87E76EC4F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67151A7-A52F-4D4A-B2C0-8875FFFC9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79493" y="6356350"/>
            <a:ext cx="1293845" cy="501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fld id="{F33320F2-E7D0-8E4B-999F-C6C330DB7509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06621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2" r:id="rId14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521B93"/>
          </a:solidFill>
          <a:latin typeface="Microsoft YaHei" panose="020B0503020204020204" pitchFamily="34" charset="-122"/>
          <a:ea typeface="Microsoft YaHei" panose="020B0503020204020204" pitchFamily="34" charset="-122"/>
          <a:cs typeface="DFKai-SB" panose="03000509000000000000" pitchFamily="49" charset="-12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851897-4648-DA4D-8EF0-F4B626F55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01552"/>
            <a:ext cx="9144000" cy="105489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kumimoji="1" lang="zh-TW" altLang="en-US" sz="7200" dirty="0">
                <a:solidFill>
                  <a:schemeClr val="accent1">
                    <a:lumMod val="50000"/>
                  </a:schemeClr>
                </a:solidFill>
              </a:rPr>
              <a:t>問題解決型</a:t>
            </a:r>
            <a:r>
              <a:rPr kumimoji="1" lang="en-US" altLang="zh-TW" sz="7200" dirty="0">
                <a:solidFill>
                  <a:schemeClr val="accent1">
                    <a:lumMod val="50000"/>
                  </a:schemeClr>
                </a:solidFill>
              </a:rPr>
              <a:t>QC Story</a:t>
            </a:r>
            <a:endParaRPr kumimoji="1" lang="zh-TW" altLang="en-US" sz="7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827571F-8EF6-A242-9384-1C244393987B}"/>
              </a:ext>
            </a:extLst>
          </p:cNvPr>
          <p:cNvSpPr/>
          <p:nvPr/>
        </p:nvSpPr>
        <p:spPr>
          <a:xfrm>
            <a:off x="3583258" y="4316632"/>
            <a:ext cx="5025483" cy="1093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kumimoji="1" lang="zh-TW" altLang="en-US" sz="2800" dirty="0">
                <a:ln w="12700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rPr>
              <a:t>博識企業管理顧問有限公司</a:t>
            </a:r>
          </a:p>
          <a:p>
            <a:pPr algn="dist">
              <a:lnSpc>
                <a:spcPct val="150000"/>
              </a:lnSpc>
            </a:pPr>
            <a:r>
              <a:rPr kumimoji="1" lang="zh-TW" altLang="en-US" sz="2800" dirty="0">
                <a:ln w="12700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rPr>
              <a:t>副總經理  楊欽榮  主任顧問師</a:t>
            </a:r>
            <a:endParaRPr kumimoji="1" lang="en-US" altLang="zh-TW" sz="2800" dirty="0">
              <a:ln w="12700">
                <a:noFill/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  <a:cs typeface="DFKai-SB" panose="0300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0389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FD4712A-B687-06CA-A1B1-49885ED2D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>
            <a:extLst>
              <a:ext uri="{FF2B5EF4-FFF2-40B4-BE49-F238E27FC236}">
                <a16:creationId xmlns:a16="http://schemas.microsoft.com/office/drawing/2014/main" id="{CAE0185C-C959-8F8B-457E-BDDBED9726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17836" y="374219"/>
            <a:ext cx="6156325" cy="566738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>
              <a:spcBef>
                <a:spcPts val="1200"/>
              </a:spcBef>
            </a:pPr>
            <a:r>
              <a:rPr lang="zh-TW" altLang="en-US" dirty="0">
                <a:latin typeface="+mn-lt"/>
              </a:rPr>
              <a:t>課程大綱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0543F68-C9A0-5807-7BDB-F681794F6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2</a:t>
            </a:fld>
            <a:endParaRPr lang="zh-CN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AAE992-BA23-324C-279C-6EA58F7FFA6E}"/>
              </a:ext>
            </a:extLst>
          </p:cNvPr>
          <p:cNvSpPr txBox="1">
            <a:spLocks noChangeArrowheads="1"/>
          </p:cNvSpPr>
          <p:nvPr/>
        </p:nvSpPr>
        <p:spPr>
          <a:xfrm>
            <a:off x="2422811" y="1417763"/>
            <a:ext cx="7346373" cy="402247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300000"/>
              </a:lnSpc>
              <a:defRPr/>
            </a:pPr>
            <a:r>
              <a:rPr kumimoji="1" lang="zh-TW" altLang="en-US" sz="3200" dirty="0"/>
              <a:t>問題解決型</a:t>
            </a:r>
            <a:r>
              <a:rPr kumimoji="1" lang="en-US" altLang="zh-TW" sz="3200" dirty="0"/>
              <a:t>QC Story</a:t>
            </a:r>
            <a:r>
              <a:rPr kumimoji="1" lang="zh-TW" altLang="en-US" sz="3200" dirty="0"/>
              <a:t>流程圖</a:t>
            </a:r>
          </a:p>
          <a:p>
            <a:pPr>
              <a:lnSpc>
                <a:spcPct val="300000"/>
              </a:lnSpc>
              <a:defRPr/>
            </a:pPr>
            <a:r>
              <a:rPr kumimoji="1" lang="zh-TW" altLang="en-US" sz="3200" dirty="0"/>
              <a:t>問題解決型</a:t>
            </a:r>
            <a:r>
              <a:rPr kumimoji="1" lang="en-US" altLang="zh-TW" sz="3200" dirty="0"/>
              <a:t>QC Story</a:t>
            </a:r>
            <a:r>
              <a:rPr kumimoji="1" lang="zh-TW" altLang="en-US" sz="3200" dirty="0"/>
              <a:t>各階段活動重點</a:t>
            </a:r>
          </a:p>
        </p:txBody>
      </p:sp>
    </p:spTree>
    <p:extLst>
      <p:ext uri="{BB962C8B-B14F-4D97-AF65-F5344CB8AC3E}">
        <p14:creationId xmlns:p14="http://schemas.microsoft.com/office/powerpoint/2010/main" val="108986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89A87AF-7295-AA4D-B771-09BA3D450742}"/>
              </a:ext>
            </a:extLst>
          </p:cNvPr>
          <p:cNvSpPr txBox="1">
            <a:spLocks noChangeArrowheads="1"/>
          </p:cNvSpPr>
          <p:nvPr/>
        </p:nvSpPr>
        <p:spPr>
          <a:xfrm>
            <a:off x="5143500" y="2297112"/>
            <a:ext cx="6934200" cy="2263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kumimoji="1" lang="zh-TW" altLang="en-US" sz="5400" dirty="0">
                <a:solidFill>
                  <a:schemeClr val="accent1">
                    <a:lumMod val="50000"/>
                  </a:schemeClr>
                </a:solidFill>
              </a:rPr>
              <a:t>問題解決型</a:t>
            </a:r>
            <a:r>
              <a:rPr kumimoji="1" lang="en-US" altLang="zh-TW" sz="5400" dirty="0">
                <a:solidFill>
                  <a:schemeClr val="accent1">
                    <a:lumMod val="50000"/>
                  </a:schemeClr>
                </a:solidFill>
              </a:rPr>
              <a:t>QC Story</a:t>
            </a:r>
            <a:r>
              <a:rPr kumimoji="1" lang="zh-TW" altLang="en-US" sz="5400" dirty="0">
                <a:solidFill>
                  <a:schemeClr val="accent1">
                    <a:lumMod val="50000"/>
                  </a:schemeClr>
                </a:solidFill>
              </a:rPr>
              <a:t>流程圖</a:t>
            </a:r>
          </a:p>
        </p:txBody>
      </p:sp>
    </p:spTree>
    <p:extLst>
      <p:ext uri="{BB962C8B-B14F-4D97-AF65-F5344CB8AC3E}">
        <p14:creationId xmlns:p14="http://schemas.microsoft.com/office/powerpoint/2010/main" val="1622093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pPr eaLnBrk="1" hangingPunct="1"/>
            <a:r>
              <a:rPr lang="zh-TW" altLang="en-US" dirty="0"/>
              <a:t>問題解決型</a:t>
            </a:r>
            <a:r>
              <a:rPr lang="en-US" altLang="zh-TW" dirty="0"/>
              <a:t>QC Story</a:t>
            </a:r>
            <a:r>
              <a:rPr lang="zh-TW" altLang="en-US" dirty="0"/>
              <a:t>流程圖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31E47AF-3E9A-5D40-9D3A-FE9014999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4</a:t>
            </a:fld>
            <a:endParaRPr kumimoji="1" lang="zh-TW" altLang="en-US"/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60A3B9A0-C6AC-1433-6D89-8A46E9580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1831357"/>
            <a:ext cx="2438400" cy="45720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活動計劃擬定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9E0D14BB-1441-4A5C-472A-F3AF405235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2362849"/>
            <a:ext cx="2438400" cy="45720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現狀把握</a:t>
            </a: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E01D060E-AFC3-B1BD-7B61-79B784060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2894341"/>
            <a:ext cx="2438400" cy="45720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目標設定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567DBBBE-34BF-EC4D-0F28-F8A39454D3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425833"/>
            <a:ext cx="2438400" cy="45720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解析</a:t>
            </a: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EC7BD317-BFC6-EA72-A731-D9536D4EE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957325"/>
            <a:ext cx="2438400" cy="45720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對策擬定</a:t>
            </a: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011C7AE6-4106-0C1B-A50B-1B609707F5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488817"/>
            <a:ext cx="2438400" cy="45720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對策實施及檢討</a:t>
            </a: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9BF94E8E-C18B-3D6E-1D72-4F088916B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020309"/>
            <a:ext cx="2438400" cy="45720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效果確認</a:t>
            </a:r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id="{F4D18796-3929-0783-4E18-2F2A70AE8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551801"/>
            <a:ext cx="2438400" cy="457200"/>
          </a:xfrm>
          <a:prstGeom prst="rect">
            <a:avLst/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標準化</a:t>
            </a:r>
          </a:p>
        </p:txBody>
      </p:sp>
      <p:sp>
        <p:nvSpPr>
          <p:cNvPr id="11" name="Line 13">
            <a:extLst>
              <a:ext uri="{FF2B5EF4-FFF2-40B4-BE49-F238E27FC236}">
                <a16:creationId xmlns:a16="http://schemas.microsoft.com/office/drawing/2014/main" id="{B946FB21-6AEB-803B-8C8C-5FA721F135A5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1679911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Line 14">
            <a:extLst>
              <a:ext uri="{FF2B5EF4-FFF2-40B4-BE49-F238E27FC236}">
                <a16:creationId xmlns:a16="http://schemas.microsoft.com/office/drawing/2014/main" id="{28B5E929-D895-DE93-6FC5-3C48C6877B50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2211403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3" name="Line 15">
            <a:extLst>
              <a:ext uri="{FF2B5EF4-FFF2-40B4-BE49-F238E27FC236}">
                <a16:creationId xmlns:a16="http://schemas.microsoft.com/office/drawing/2014/main" id="{D09530E4-5834-7F35-B560-0F4882044DB6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2742895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" name="Line 16">
            <a:extLst>
              <a:ext uri="{FF2B5EF4-FFF2-40B4-BE49-F238E27FC236}">
                <a16:creationId xmlns:a16="http://schemas.microsoft.com/office/drawing/2014/main" id="{9E62B976-3B2D-F6DB-AB59-884BD7C71E0D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3274387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5" name="Line 17">
            <a:extLst>
              <a:ext uri="{FF2B5EF4-FFF2-40B4-BE49-F238E27FC236}">
                <a16:creationId xmlns:a16="http://schemas.microsoft.com/office/drawing/2014/main" id="{F753DA06-89ED-6474-701F-C9E0DE9D3B93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3805879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6" name="Line 18">
            <a:extLst>
              <a:ext uri="{FF2B5EF4-FFF2-40B4-BE49-F238E27FC236}">
                <a16:creationId xmlns:a16="http://schemas.microsoft.com/office/drawing/2014/main" id="{EE64D475-50ED-B759-86A3-287BEDA1C75F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4337371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7" name="Line 19">
            <a:extLst>
              <a:ext uri="{FF2B5EF4-FFF2-40B4-BE49-F238E27FC236}">
                <a16:creationId xmlns:a16="http://schemas.microsoft.com/office/drawing/2014/main" id="{528C9A0A-49DE-E0C1-D6CC-E70215891CBF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4868863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8" name="Line 20">
            <a:extLst>
              <a:ext uri="{FF2B5EF4-FFF2-40B4-BE49-F238E27FC236}">
                <a16:creationId xmlns:a16="http://schemas.microsoft.com/office/drawing/2014/main" id="{32CA1CC7-DCE5-7271-8A9D-AF5CD5FDCECD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5400355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9" name="Line 21">
            <a:extLst>
              <a:ext uri="{FF2B5EF4-FFF2-40B4-BE49-F238E27FC236}">
                <a16:creationId xmlns:a16="http://schemas.microsoft.com/office/drawing/2014/main" id="{077783BC-2504-F286-1C4D-03121D9DA083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5931847"/>
            <a:ext cx="0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20" name="Group 22">
            <a:extLst>
              <a:ext uri="{FF2B5EF4-FFF2-40B4-BE49-F238E27FC236}">
                <a16:creationId xmlns:a16="http://schemas.microsoft.com/office/drawing/2014/main" id="{56426BE7-F303-E94F-10B1-AB8881BD97E4}"/>
              </a:ext>
            </a:extLst>
          </p:cNvPr>
          <p:cNvGrpSpPr>
            <a:grpSpLocks/>
          </p:cNvGrpSpPr>
          <p:nvPr/>
        </p:nvGrpSpPr>
        <p:grpSpPr bwMode="auto">
          <a:xfrm>
            <a:off x="8829032" y="3645958"/>
            <a:ext cx="473075" cy="1620771"/>
            <a:chOff x="4613" y="2564"/>
            <a:chExt cx="298" cy="761"/>
          </a:xfrm>
        </p:grpSpPr>
        <p:sp>
          <p:nvSpPr>
            <p:cNvPr id="21" name="Line 23">
              <a:extLst>
                <a:ext uri="{FF2B5EF4-FFF2-40B4-BE49-F238E27FC236}">
                  <a16:creationId xmlns:a16="http://schemas.microsoft.com/office/drawing/2014/main" id="{1B1C05AF-1F02-AE9D-CB29-1C2BC0E927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23" y="3068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2" name="Line 24">
              <a:extLst>
                <a:ext uri="{FF2B5EF4-FFF2-40B4-BE49-F238E27FC236}">
                  <a16:creationId xmlns:a16="http://schemas.microsoft.com/office/drawing/2014/main" id="{3E2D45A0-3768-0312-5292-5CE88BA1B3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23" y="2834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3" name="Line 25">
              <a:extLst>
                <a:ext uri="{FF2B5EF4-FFF2-40B4-BE49-F238E27FC236}">
                  <a16:creationId xmlns:a16="http://schemas.microsoft.com/office/drawing/2014/main" id="{1C772C5A-43D8-880B-0628-51B72A1203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23" y="2564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4" name="Line 26">
              <a:extLst>
                <a:ext uri="{FF2B5EF4-FFF2-40B4-BE49-F238E27FC236}">
                  <a16:creationId xmlns:a16="http://schemas.microsoft.com/office/drawing/2014/main" id="{4633EC39-108E-55B9-64F9-82523D1DBB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0" y="2564"/>
              <a:ext cx="0" cy="761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5" name="Line 27">
              <a:extLst>
                <a:ext uri="{FF2B5EF4-FFF2-40B4-BE49-F238E27FC236}">
                  <a16:creationId xmlns:a16="http://schemas.microsoft.com/office/drawing/2014/main" id="{DF3FCE0F-AD62-3D12-D9E4-C7AB6BE644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13" y="3315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26" name="Text Box 28">
            <a:extLst>
              <a:ext uri="{FF2B5EF4-FFF2-40B4-BE49-F238E27FC236}">
                <a16:creationId xmlns:a16="http://schemas.microsoft.com/office/drawing/2014/main" id="{0176A667-7E95-C3ED-23C2-A2A430BB95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8140" y="3262313"/>
            <a:ext cx="461665" cy="20383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square"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en-US" altLang="zh-TW" sz="18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︵(</a:t>
            </a:r>
            <a:r>
              <a:rPr kumimoji="1" lang="zh-TW" altLang="en-US" sz="18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效果不佳時</a:t>
            </a:r>
            <a:r>
              <a:rPr kumimoji="1" lang="en-US" altLang="zh-TW" sz="18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︶</a:t>
            </a:r>
          </a:p>
        </p:txBody>
      </p:sp>
      <p:sp>
        <p:nvSpPr>
          <p:cNvPr id="27" name="Text Box 29">
            <a:extLst>
              <a:ext uri="{FF2B5EF4-FFF2-40B4-BE49-F238E27FC236}">
                <a16:creationId xmlns:a16="http://schemas.microsoft.com/office/drawing/2014/main" id="{F5C31521-58ED-5BDB-0954-2300C16A91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5980" y="2356499"/>
            <a:ext cx="1600200" cy="469900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計畫</a:t>
            </a:r>
            <a:r>
              <a:rPr kumimoji="1" lang="en-US" altLang="zh-TW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Plan</a:t>
            </a:r>
          </a:p>
        </p:txBody>
      </p:sp>
      <p:sp>
        <p:nvSpPr>
          <p:cNvPr id="28" name="Line 30">
            <a:extLst>
              <a:ext uri="{FF2B5EF4-FFF2-40B4-BE49-F238E27FC236}">
                <a16:creationId xmlns:a16="http://schemas.microsoft.com/office/drawing/2014/main" id="{1CEF62FC-369B-D2D4-5B5F-CE81EAB08F2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270468" y="5235584"/>
            <a:ext cx="1062037" cy="7938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9" name="Line 31">
            <a:extLst>
              <a:ext uri="{FF2B5EF4-FFF2-40B4-BE49-F238E27FC236}">
                <a16:creationId xmlns:a16="http://schemas.microsoft.com/office/drawing/2014/main" id="{7BD71D77-A0E4-A642-026E-F40CB49C4CD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56180" y="4750135"/>
            <a:ext cx="1066800" cy="635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0" name="Line 32">
            <a:extLst>
              <a:ext uri="{FF2B5EF4-FFF2-40B4-BE49-F238E27FC236}">
                <a16:creationId xmlns:a16="http://schemas.microsoft.com/office/drawing/2014/main" id="{4365F1B4-B878-FAD7-3131-AA2B3D2FBD5C}"/>
              </a:ext>
            </a:extLst>
          </p:cNvPr>
          <p:cNvSpPr>
            <a:spLocks noChangeShapeType="1"/>
          </p:cNvSpPr>
          <p:nvPr/>
        </p:nvSpPr>
        <p:spPr bwMode="auto">
          <a:xfrm>
            <a:off x="3538505" y="1546742"/>
            <a:ext cx="8474" cy="4992965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1" name="Text Box 33">
            <a:extLst>
              <a:ext uri="{FF2B5EF4-FFF2-40B4-BE49-F238E27FC236}">
                <a16:creationId xmlns:a16="http://schemas.microsoft.com/office/drawing/2014/main" id="{9FAA0DF0-8399-FEB7-FFF5-72CED9D6C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5980" y="4486124"/>
            <a:ext cx="1600200" cy="469900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實施</a:t>
            </a:r>
            <a:r>
              <a:rPr kumimoji="1" lang="en-US" altLang="zh-TW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Do</a:t>
            </a:r>
          </a:p>
        </p:txBody>
      </p:sp>
      <p:sp>
        <p:nvSpPr>
          <p:cNvPr id="73728" name="Text Box 34">
            <a:extLst>
              <a:ext uri="{FF2B5EF4-FFF2-40B4-BE49-F238E27FC236}">
                <a16:creationId xmlns:a16="http://schemas.microsoft.com/office/drawing/2014/main" id="{891C6855-10F8-2FE4-73EE-6265D27FD9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4080" y="5047942"/>
            <a:ext cx="1600200" cy="461665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確認</a:t>
            </a:r>
            <a:r>
              <a:rPr kumimoji="1" lang="en-US" altLang="zh-TW" sz="20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Check</a:t>
            </a:r>
          </a:p>
        </p:txBody>
      </p:sp>
      <p:sp>
        <p:nvSpPr>
          <p:cNvPr id="73729" name="Text Box 35">
            <a:extLst>
              <a:ext uri="{FF2B5EF4-FFF2-40B4-BE49-F238E27FC236}">
                <a16:creationId xmlns:a16="http://schemas.microsoft.com/office/drawing/2014/main" id="{00FE4A21-15E1-E36F-71AD-EC345D80C2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5031" y="5818197"/>
            <a:ext cx="1600200" cy="469900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Wingdings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處置</a:t>
            </a:r>
            <a:r>
              <a:rPr kumimoji="1" lang="en-US" altLang="zh-TW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Act</a:t>
            </a:r>
          </a:p>
        </p:txBody>
      </p:sp>
      <p:sp>
        <p:nvSpPr>
          <p:cNvPr id="73730" name="Line 36">
            <a:extLst>
              <a:ext uri="{FF2B5EF4-FFF2-40B4-BE49-F238E27FC236}">
                <a16:creationId xmlns:a16="http://schemas.microsoft.com/office/drawing/2014/main" id="{07D53CE0-B832-AD23-8DCF-0FFE737BF60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51742" y="1560512"/>
            <a:ext cx="893760" cy="4763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51" name="Line 37">
            <a:extLst>
              <a:ext uri="{FF2B5EF4-FFF2-40B4-BE49-F238E27FC236}">
                <a16:creationId xmlns:a16="http://schemas.microsoft.com/office/drawing/2014/main" id="{79682B21-AC22-55A2-0B83-349D1DEC805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54381" y="6534945"/>
            <a:ext cx="891114" cy="4763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52" name="Line 38">
            <a:extLst>
              <a:ext uri="{FF2B5EF4-FFF2-40B4-BE49-F238E27FC236}">
                <a16:creationId xmlns:a16="http://schemas.microsoft.com/office/drawing/2014/main" id="{B4652BEE-311D-8B24-B4EB-414F2EA164E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33854" y="2861312"/>
            <a:ext cx="1" cy="1624808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53" name="Line 39">
            <a:extLst>
              <a:ext uri="{FF2B5EF4-FFF2-40B4-BE49-F238E27FC236}">
                <a16:creationId xmlns:a16="http://schemas.microsoft.com/office/drawing/2014/main" id="{6377299D-0444-F6DE-9A70-E0513FB1382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30675" y="1548867"/>
            <a:ext cx="3179" cy="802869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54" name="Line 40">
            <a:extLst>
              <a:ext uri="{FF2B5EF4-FFF2-40B4-BE49-F238E27FC236}">
                <a16:creationId xmlns:a16="http://schemas.microsoft.com/office/drawing/2014/main" id="{739F0E43-292E-D76A-117C-342F93B4213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30675" y="5514654"/>
            <a:ext cx="0" cy="303543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755" name="Line 41">
            <a:extLst>
              <a:ext uri="{FF2B5EF4-FFF2-40B4-BE49-F238E27FC236}">
                <a16:creationId xmlns:a16="http://schemas.microsoft.com/office/drawing/2014/main" id="{D36FDCEC-6221-423D-8310-541A3B17694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30675" y="6288097"/>
            <a:ext cx="0" cy="253418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32" name="Group 42">
            <a:extLst>
              <a:ext uri="{FF2B5EF4-FFF2-40B4-BE49-F238E27FC236}">
                <a16:creationId xmlns:a16="http://schemas.microsoft.com/office/drawing/2014/main" id="{191936E2-9A87-5917-AE7F-DB30F992205E}"/>
              </a:ext>
            </a:extLst>
          </p:cNvPr>
          <p:cNvGrpSpPr>
            <a:grpSpLocks/>
          </p:cNvGrpSpPr>
          <p:nvPr/>
        </p:nvGrpSpPr>
        <p:grpSpPr bwMode="auto">
          <a:xfrm>
            <a:off x="5256180" y="1560514"/>
            <a:ext cx="1066800" cy="2619375"/>
            <a:chOff x="2400" y="1319"/>
            <a:chExt cx="672" cy="1650"/>
          </a:xfrm>
        </p:grpSpPr>
        <p:sp>
          <p:nvSpPr>
            <p:cNvPr id="33" name="Line 43">
              <a:extLst>
                <a:ext uri="{FF2B5EF4-FFF2-40B4-BE49-F238E27FC236}">
                  <a16:creationId xmlns:a16="http://schemas.microsoft.com/office/drawing/2014/main" id="{0DC4A413-4CEE-CE09-C557-00B0B0FC38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00" y="1973"/>
              <a:ext cx="672" cy="7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4" name="Line 44">
              <a:extLst>
                <a:ext uri="{FF2B5EF4-FFF2-40B4-BE49-F238E27FC236}">
                  <a16:creationId xmlns:a16="http://schemas.microsoft.com/office/drawing/2014/main" id="{0FBD5AB7-69AE-F40A-44A9-0EFB8B909C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84" y="1646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5" name="Line 45">
              <a:extLst>
                <a:ext uri="{FF2B5EF4-FFF2-40B4-BE49-F238E27FC236}">
                  <a16:creationId xmlns:a16="http://schemas.microsoft.com/office/drawing/2014/main" id="{A565E33F-BA06-8A14-3046-D87E1ECD9D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84" y="1319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6" name="Line 46">
              <a:extLst>
                <a:ext uri="{FF2B5EF4-FFF2-40B4-BE49-F238E27FC236}">
                  <a16:creationId xmlns:a16="http://schemas.microsoft.com/office/drawing/2014/main" id="{6AA0EC11-1708-CD28-7F50-1E16D3271A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84" y="2957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7" name="Line 47">
              <a:extLst>
                <a:ext uri="{FF2B5EF4-FFF2-40B4-BE49-F238E27FC236}">
                  <a16:creationId xmlns:a16="http://schemas.microsoft.com/office/drawing/2014/main" id="{F01332B1-5DEB-5029-C699-11A580CDC4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84" y="2630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8" name="Line 48">
              <a:extLst>
                <a:ext uri="{FF2B5EF4-FFF2-40B4-BE49-F238E27FC236}">
                  <a16:creationId xmlns:a16="http://schemas.microsoft.com/office/drawing/2014/main" id="{A52C385A-8ECC-BBB5-6A87-EC38F16AF0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84" y="2303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9" name="Line 49">
              <a:extLst>
                <a:ext uri="{FF2B5EF4-FFF2-40B4-BE49-F238E27FC236}">
                  <a16:creationId xmlns:a16="http://schemas.microsoft.com/office/drawing/2014/main" id="{3959D8CC-B974-D1D6-2A18-26B61DE933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5" y="1319"/>
              <a:ext cx="9" cy="165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40" name="Group 50">
            <a:extLst>
              <a:ext uri="{FF2B5EF4-FFF2-40B4-BE49-F238E27FC236}">
                <a16:creationId xmlns:a16="http://schemas.microsoft.com/office/drawing/2014/main" id="{A0A3FC8F-CF48-8A86-D618-18134519602E}"/>
              </a:ext>
            </a:extLst>
          </p:cNvPr>
          <p:cNvGrpSpPr>
            <a:grpSpLocks/>
          </p:cNvGrpSpPr>
          <p:nvPr/>
        </p:nvGrpSpPr>
        <p:grpSpPr bwMode="auto">
          <a:xfrm>
            <a:off x="5270468" y="5774443"/>
            <a:ext cx="1052512" cy="539750"/>
            <a:chOff x="2409" y="3964"/>
            <a:chExt cx="663" cy="340"/>
          </a:xfrm>
        </p:grpSpPr>
        <p:sp>
          <p:nvSpPr>
            <p:cNvPr id="41" name="Line 51">
              <a:extLst>
                <a:ext uri="{FF2B5EF4-FFF2-40B4-BE49-F238E27FC236}">
                  <a16:creationId xmlns:a16="http://schemas.microsoft.com/office/drawing/2014/main" id="{0D701C6C-B5A4-5F18-F8B1-28E1E0ADDF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84" y="3974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42" name="Line 52">
              <a:extLst>
                <a:ext uri="{FF2B5EF4-FFF2-40B4-BE49-F238E27FC236}">
                  <a16:creationId xmlns:a16="http://schemas.microsoft.com/office/drawing/2014/main" id="{3D046C9E-7B51-CEA8-8BE3-DFEC76CE6D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84" y="4297"/>
              <a:ext cx="28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43" name="Line 53">
              <a:extLst>
                <a:ext uri="{FF2B5EF4-FFF2-40B4-BE49-F238E27FC236}">
                  <a16:creationId xmlns:a16="http://schemas.microsoft.com/office/drawing/2014/main" id="{CAB0AEEC-62C2-3CBA-1B70-13C0DD75B6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3964"/>
              <a:ext cx="0" cy="34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44" name="Line 54">
              <a:extLst>
                <a:ext uri="{FF2B5EF4-FFF2-40B4-BE49-F238E27FC236}">
                  <a16:creationId xmlns:a16="http://schemas.microsoft.com/office/drawing/2014/main" id="{4890C560-E0C1-9035-47A4-6CC19F2109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409" y="4141"/>
              <a:ext cx="372" cy="7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45" name="Line 38">
            <a:extLst>
              <a:ext uri="{FF2B5EF4-FFF2-40B4-BE49-F238E27FC236}">
                <a16:creationId xmlns:a16="http://schemas.microsoft.com/office/drawing/2014/main" id="{F2FDC462-2499-1F22-E5D6-5F83C3395EE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30675" y="4916818"/>
            <a:ext cx="3179" cy="228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b="1">
              <a:solidFill>
                <a:schemeClr val="accent1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6" name="圓角矩形 2">
            <a:extLst>
              <a:ext uri="{FF2B5EF4-FFF2-40B4-BE49-F238E27FC236}">
                <a16:creationId xmlns:a16="http://schemas.microsoft.com/office/drawing/2014/main" id="{60E01F19-84DF-DD77-0E24-C2AAFAA9CEF5}"/>
              </a:ext>
            </a:extLst>
          </p:cNvPr>
          <p:cNvSpPr/>
          <p:nvPr/>
        </p:nvSpPr>
        <p:spPr>
          <a:xfrm>
            <a:off x="6303368" y="1187968"/>
            <a:ext cx="2459631" cy="540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主題選定</a:t>
            </a:r>
          </a:p>
        </p:txBody>
      </p:sp>
      <p:sp>
        <p:nvSpPr>
          <p:cNvPr id="47" name="圓角矩形 3">
            <a:extLst>
              <a:ext uri="{FF2B5EF4-FFF2-40B4-BE49-F238E27FC236}">
                <a16:creationId xmlns:a16="http://schemas.microsoft.com/office/drawing/2014/main" id="{436FAA78-B6B9-7EA2-4A42-6101B5B77818}"/>
              </a:ext>
            </a:extLst>
          </p:cNvPr>
          <p:cNvSpPr/>
          <p:nvPr/>
        </p:nvSpPr>
        <p:spPr>
          <a:xfrm>
            <a:off x="6303367" y="6133217"/>
            <a:ext cx="2459631" cy="540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 eaLnBrk="1" hangingPunct="1">
              <a:spcBef>
                <a:spcPct val="50000"/>
              </a:spcBef>
              <a:buFontTx/>
              <a:buNone/>
            </a:pPr>
            <a:r>
              <a:rPr kumimoji="1" lang="zh-TW" altLang="en-US" sz="2400" b="1" dirty="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檢討及改進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89A87AF-7295-AA4D-B771-09BA3D450742}"/>
              </a:ext>
            </a:extLst>
          </p:cNvPr>
          <p:cNvSpPr txBox="1">
            <a:spLocks noChangeArrowheads="1"/>
          </p:cNvSpPr>
          <p:nvPr/>
        </p:nvSpPr>
        <p:spPr>
          <a:xfrm>
            <a:off x="5143500" y="2135187"/>
            <a:ext cx="6934200" cy="2587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kumimoji="1" lang="zh-TW" altLang="en-US" sz="5400" dirty="0">
                <a:solidFill>
                  <a:schemeClr val="accent1">
                    <a:lumMod val="50000"/>
                  </a:schemeClr>
                </a:solidFill>
              </a:rPr>
              <a:t>問題解決型</a:t>
            </a:r>
            <a:r>
              <a:rPr kumimoji="1" lang="en-US" altLang="zh-TW" sz="5400" dirty="0">
                <a:solidFill>
                  <a:schemeClr val="accent1">
                    <a:lumMod val="50000"/>
                  </a:schemeClr>
                </a:solidFill>
              </a:rPr>
              <a:t>QC Story</a:t>
            </a:r>
            <a:r>
              <a:rPr kumimoji="1" lang="zh-TW" altLang="en-US" sz="5400" dirty="0">
                <a:solidFill>
                  <a:schemeClr val="accent1">
                    <a:lumMod val="50000"/>
                  </a:schemeClr>
                </a:solidFill>
              </a:rPr>
              <a:t>各階段活動重點</a:t>
            </a:r>
          </a:p>
        </p:txBody>
      </p:sp>
    </p:spTree>
    <p:extLst>
      <p:ext uri="{BB962C8B-B14F-4D97-AF65-F5344CB8AC3E}">
        <p14:creationId xmlns:p14="http://schemas.microsoft.com/office/powerpoint/2010/main" val="3475888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7844" y="361950"/>
            <a:ext cx="8593137" cy="762000"/>
          </a:xfrm>
        </p:spPr>
        <p:txBody>
          <a:bodyPr>
            <a:normAutofit/>
          </a:bodyPr>
          <a:lstStyle/>
          <a:p>
            <a:r>
              <a:rPr lang="zh-TW" altLang="en-US" dirty="0"/>
              <a:t>問題解決型</a:t>
            </a:r>
            <a:r>
              <a:rPr lang="en-US" altLang="zh-TW" dirty="0"/>
              <a:t>QC Story</a:t>
            </a:r>
            <a:r>
              <a:rPr lang="zh-TW" altLang="en-US" dirty="0"/>
              <a:t>各階段活動重點</a:t>
            </a:r>
            <a:r>
              <a:rPr lang="en-US" altLang="zh-TW" sz="2000" dirty="0"/>
              <a:t>1/3</a:t>
            </a:r>
            <a:endParaRPr lang="zh-TW" altLang="en-US" dirty="0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9B2362F-59FB-0D4E-824A-B64FC8D79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728030"/>
              </p:ext>
            </p:extLst>
          </p:nvPr>
        </p:nvGraphicFramePr>
        <p:xfrm>
          <a:off x="531812" y="1169670"/>
          <a:ext cx="11125200" cy="5364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46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90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組成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改善</a:t>
                      </a:r>
                      <a:r>
                        <a:rPr 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小組</a:t>
                      </a:r>
                      <a:endParaRPr lang="zh-TW" sz="22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邀集相關人員組成改善小組、召開成立會議、遴選小組負責人、邀聘輔導員、決定改善小組名稱及小組象徵（圈徽，舊圈可沿用原有的）、整理圈活動歷史、改善小組登記報名、開始小組改善活動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主題選定</a:t>
                      </a:r>
                      <a:endParaRPr lang="zh-TW" sz="22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提出改善小組主要問題點、初步討論可能原因及對策、蒐集相關數據資料或由成員適當評價、選定本期活動主題、確立活動主題（動詞＋名詞＋衡量指標）、主題範圍、專有名詞、計算公式、文獻查證、選題理由、</a:t>
                      </a:r>
                      <a:r>
                        <a:rPr 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QC STORY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選用判定（問題解決型、課題達成型）、先期評價無形成果（雷達圖）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200" b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活動計劃擬定</a:t>
                      </a:r>
                      <a:endParaRPr lang="zh-TW" sz="2200" b="1" kern="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決定活動步驟及順序、討論各步驟所需時程、列出繁忙事務及時段、考慮活動期限、排定活動時程、決定各階段品管工具、執行成員工作分派、選定開會地點、綜合思考活動計畫之可行及邏輯、送輔導員及主管審核後公告實施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現狀把握</a:t>
                      </a:r>
                      <a:endParaRPr lang="zh-TW" sz="22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單位簡介（服務項目、人力比、服務量等）、作業流程簡介、改善前數據蒐集（歷史資料分析法、重新蒐集數據法，以</a:t>
                      </a:r>
                      <a:r>
                        <a:rPr 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5W2H</a:t>
                      </a: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詳述）、改善前數據蒐集統計、執行層別比較、執行改善前重點把握（柏拉圖分析）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200" b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目標設定</a:t>
                      </a:r>
                      <a:endParaRPr lang="zh-TW" sz="2200" b="1" kern="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2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確認現狀把握之結果、蒐集標竿及文獻之建議、適當評估小組改善能力、視情形加上一適當挑戰值、明確訂出活動目標、闡述目標設定理由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99C0394-948E-044A-9DF8-FED90F07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37442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7844" y="361950"/>
            <a:ext cx="8593137" cy="762000"/>
          </a:xfrm>
        </p:spPr>
        <p:txBody>
          <a:bodyPr>
            <a:normAutofit/>
          </a:bodyPr>
          <a:lstStyle/>
          <a:p>
            <a:r>
              <a:rPr lang="zh-TW" altLang="en-US" dirty="0"/>
              <a:t>問題解決型</a:t>
            </a:r>
            <a:r>
              <a:rPr lang="en-US" altLang="zh-TW" dirty="0"/>
              <a:t>QC Story</a:t>
            </a:r>
            <a:r>
              <a:rPr lang="zh-TW" altLang="en-US" dirty="0"/>
              <a:t>各階段活動重點</a:t>
            </a:r>
            <a:r>
              <a:rPr lang="en-US" altLang="zh-TW" sz="2000" dirty="0"/>
              <a:t>2/3</a:t>
            </a:r>
            <a:endParaRPr lang="zh-TW" altLang="en-US" dirty="0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311717CB-3723-B44F-B58E-F5F51346A5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1594120"/>
              </p:ext>
            </p:extLst>
          </p:nvPr>
        </p:nvGraphicFramePr>
        <p:xfrm>
          <a:off x="600075" y="1497684"/>
          <a:ext cx="10991850" cy="4389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25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66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28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014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解析</a:t>
                      </a: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特性要因分析（依據現狀把握項目展開）、要因圈選、真因驗證（可採用意見調查、蒐集數據、觀察、評估、測試、</a:t>
                      </a:r>
                      <a:r>
                        <a:rPr 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…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等方法，並以</a:t>
                      </a:r>
                      <a:r>
                        <a:rPr 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5W2H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詳述）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8518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400" b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對策擬定</a:t>
                      </a:r>
                      <a:endParaRPr lang="zh-TW" sz="2400" b="1" kern="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運用創意思考研擬對策（防呆法）、將對策進行正負面檢討、討論及評價出最佳方案、必要時透過提案制度或行政程序審核、排定實施計劃及負責人、編訂對策編號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7014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400" b="1" kern="100" spc="-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對策實施及檢討</a:t>
                      </a:r>
                      <a:endParaRPr lang="zh-TW" sz="2400" b="1" kern="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分工實施對策、觀察對策效果、定期且隨時檢討、適時修正對策、確認各個對策效果、依需要再對策、研擬改善成果維持方式（</a:t>
                      </a:r>
                      <a:r>
                        <a:rPr 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P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：改善對象、改善作法、</a:t>
                      </a:r>
                      <a:r>
                        <a:rPr 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D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：負責人、實施期間、實施地點、對策實施執行步驟、</a:t>
                      </a:r>
                      <a:r>
                        <a:rPr 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C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：對策執行情形、問題點改善效果、</a:t>
                      </a:r>
                      <a:r>
                        <a:rPr 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A</a:t>
                      </a: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：對策檢討（優點、缺點、缺點檢討）、對策處置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0E61180-4991-234B-A753-0930783CF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05894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7844" y="361950"/>
            <a:ext cx="8593137" cy="762000"/>
          </a:xfrm>
        </p:spPr>
        <p:txBody>
          <a:bodyPr>
            <a:normAutofit/>
          </a:bodyPr>
          <a:lstStyle/>
          <a:p>
            <a:r>
              <a:rPr lang="zh-TW" altLang="en-US" dirty="0"/>
              <a:t>問題解決型</a:t>
            </a:r>
            <a:r>
              <a:rPr lang="en-US" altLang="zh-TW" dirty="0"/>
              <a:t>QC Story</a:t>
            </a:r>
            <a:r>
              <a:rPr lang="zh-TW" altLang="en-US" dirty="0"/>
              <a:t>各階段活動重點</a:t>
            </a:r>
            <a:r>
              <a:rPr lang="en-US" altLang="zh-TW" sz="2000" dirty="0"/>
              <a:t>3/3</a:t>
            </a:r>
            <a:endParaRPr lang="zh-TW" altLang="en-US" dirty="0"/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B254EF06-7B1C-2B40-97F5-29E2466FB7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641312"/>
              </p:ext>
            </p:extLst>
          </p:nvPr>
        </p:nvGraphicFramePr>
        <p:xfrm>
          <a:off x="655637" y="1306198"/>
          <a:ext cx="10877550" cy="4593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684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9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階段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活動重點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效果確認</a:t>
                      </a: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蒐集及統計改善中數據、蒐集及統計改善後數據、改善前後問題比較（柏拉圖）、目標達成情形比較（條形圖）、計算達成率及進步率、統計檢定、附加效益（經濟效益）、無形成果（雷達圖）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906620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400" b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標準化</a:t>
                      </a:r>
                      <a:endParaRPr lang="zh-TW" sz="2400" b="1" kern="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具體化制定各項作業基準（標準文件、海報、單張、系統）、教育所有圈員、於適用單位水平展開（標準發行、宣導、訓練）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7662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檢討及改進</a:t>
                      </a: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spc="-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上期活動追蹤（確認效果是否維持，針對異常應研究改善）、本期活動檢討（優點、今後努力方向、殘留問題）、下期活動主題選定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效果維持</a:t>
                      </a: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spc="-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改善前、中、後、效果維持、目標值比較（推移圖、條形圖）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921150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2400" b="1" kern="100" spc="-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撰寫成果報告書</a:t>
                      </a:r>
                      <a:endParaRPr lang="zh-TW" sz="2400" b="1" kern="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altLang="en-US" sz="2400" b="1" kern="100" spc="-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Arial"/>
                        </a:rPr>
                        <a:t>彙整全期活動資料、編製成果報告書、檢附規定繳交資料（小組會議記錄、原始表單紀錄、作業標準）、依規定程序送交審核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66E8C5A-3E65-9C44-810C-46DF6E394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8</a:t>
            </a:fld>
            <a:endParaRPr kumimoji="1" lang="zh-TW" altLang="en-US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13141453"/>
  <p:tag name="MH_LIBRARY" val="GRAPHIC"/>
  <p:tag name="MH_TYPE" val="Other"/>
  <p:tag name="MH_ORDER" val="2"/>
</p:tagLst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806</Words>
  <Application>Microsoft Office PowerPoint</Application>
  <PresentationFormat>寬螢幕</PresentationFormat>
  <Paragraphs>69</Paragraphs>
  <Slides>8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Arial Unicode MS</vt:lpstr>
      <vt:lpstr>Microsoft YaHei</vt:lpstr>
      <vt:lpstr>Arial</vt:lpstr>
      <vt:lpstr>Calibri</vt:lpstr>
      <vt:lpstr>Office 佈景主題</vt:lpstr>
      <vt:lpstr>問題解決型QC Story</vt:lpstr>
      <vt:lpstr>課程大綱</vt:lpstr>
      <vt:lpstr>PowerPoint 簡報</vt:lpstr>
      <vt:lpstr>問題解決型QC Story流程圖</vt:lpstr>
      <vt:lpstr>PowerPoint 簡報</vt:lpstr>
      <vt:lpstr>問題解決型QC Story各階段活動重點1/3</vt:lpstr>
      <vt:lpstr>問題解決型QC Story各階段活動重點2/3</vt:lpstr>
      <vt:lpstr>問題解決型QC Story各階段活動重點3/3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Microsoft Office User</dc:creator>
  <cp:lastModifiedBy>楊 欽榮</cp:lastModifiedBy>
  <cp:revision>21</cp:revision>
  <dcterms:created xsi:type="dcterms:W3CDTF">2021-11-24T11:21:17Z</dcterms:created>
  <dcterms:modified xsi:type="dcterms:W3CDTF">2025-05-13T14:13:32Z</dcterms:modified>
</cp:coreProperties>
</file>