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6"/>
  </p:notesMasterIdLst>
  <p:sldIdLst>
    <p:sldId id="256" r:id="rId2"/>
    <p:sldId id="2351" r:id="rId3"/>
    <p:sldId id="483" r:id="rId4"/>
    <p:sldId id="260" r:id="rId5"/>
    <p:sldId id="261" r:id="rId6"/>
    <p:sldId id="262" r:id="rId7"/>
    <p:sldId id="486" r:id="rId8"/>
    <p:sldId id="485" r:id="rId9"/>
    <p:sldId id="263" r:id="rId10"/>
    <p:sldId id="264" r:id="rId11"/>
    <p:sldId id="476" r:id="rId12"/>
    <p:sldId id="482" r:id="rId13"/>
    <p:sldId id="266" r:id="rId14"/>
    <p:sldId id="267" r:id="rId15"/>
    <p:sldId id="268" r:id="rId16"/>
    <p:sldId id="481" r:id="rId17"/>
    <p:sldId id="270" r:id="rId18"/>
    <p:sldId id="484" r:id="rId19"/>
    <p:sldId id="487" r:id="rId20"/>
    <p:sldId id="272" r:id="rId21"/>
    <p:sldId id="273" r:id="rId22"/>
    <p:sldId id="480" r:id="rId23"/>
    <p:sldId id="275" r:id="rId24"/>
    <p:sldId id="276" r:id="rId25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FFFC00"/>
    <a:srgbClr val="F1D3F3"/>
    <a:srgbClr val="FCA9DB"/>
    <a:srgbClr val="C6FFC5"/>
    <a:srgbClr val="FFF6A6"/>
    <a:srgbClr val="0432FF"/>
    <a:srgbClr val="521B93"/>
    <a:srgbClr val="942092"/>
    <a:srgbClr val="00A3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130"/>
    <p:restoredTop sz="93807"/>
  </p:normalViewPr>
  <p:slideViewPr>
    <p:cSldViewPr snapToGrid="0" snapToObjects="1">
      <p:cViewPr varScale="1">
        <p:scale>
          <a:sx n="42" d="100"/>
          <a:sy n="42" d="100"/>
        </p:scale>
        <p:origin x="5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80C015-2794-084C-9044-2423C35B4C3B}" type="datetimeFigureOut">
              <a:rPr kumimoji="1" lang="zh-TW" altLang="en-US" smtClean="0"/>
              <a:t>2025/5/13</a:t>
            </a:fld>
            <a:endParaRPr kumimoji="1"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D32C42-77E0-224C-AD39-C79EE8867B4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018141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66A792-FE15-DD70-BC4C-62F6EE2E68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7">
            <a:extLst>
              <a:ext uri="{FF2B5EF4-FFF2-40B4-BE49-F238E27FC236}">
                <a16:creationId xmlns:a16="http://schemas.microsoft.com/office/drawing/2014/main" id="{2ED98E45-E790-E96A-D60F-1B8685D6D5C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9AAC8C5B-62DB-EB48-9180-4F5F08DA3463}" type="slidenum">
              <a:rPr lang="en-US" altLang="zh-TW"/>
              <a:pPr>
                <a:spcBef>
                  <a:spcPct val="0"/>
                </a:spcBef>
              </a:pPr>
              <a:t>2</a:t>
            </a:fld>
            <a:endParaRPr lang="en-US" altLang="zh-TW"/>
          </a:p>
        </p:txBody>
      </p:sp>
      <p:sp>
        <p:nvSpPr>
          <p:cNvPr id="58370" name="Rectangle 2">
            <a:extLst>
              <a:ext uri="{FF2B5EF4-FFF2-40B4-BE49-F238E27FC236}">
                <a16:creationId xmlns:a16="http://schemas.microsoft.com/office/drawing/2014/main" id="{808B620D-7BF2-7DB2-B350-D9740565146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8371" name="Rectangle 3">
            <a:extLst>
              <a:ext uri="{FF2B5EF4-FFF2-40B4-BE49-F238E27FC236}">
                <a16:creationId xmlns:a16="http://schemas.microsoft.com/office/drawing/2014/main" id="{7C83EE88-69B1-E513-C7C7-5E86546B900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TW" altLang="zh-TW"/>
          </a:p>
        </p:txBody>
      </p:sp>
    </p:spTree>
    <p:extLst>
      <p:ext uri="{BB962C8B-B14F-4D97-AF65-F5344CB8AC3E}">
        <p14:creationId xmlns:p14="http://schemas.microsoft.com/office/powerpoint/2010/main" val="31028061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 eaLnBrk="1" hangingPunct="1"/>
            <a:fld id="{CAE1BC61-B2C3-4E51-B5AA-AE4F2D0345A5}" type="slidenum">
              <a:rPr lang="zh-TW" altLang="en-US" sz="1200" smtClean="0">
                <a:latin typeface="Arial" charset="0"/>
                <a:ea typeface="新細明體" pitchFamily="18" charset="-120"/>
              </a:rPr>
              <a:pPr eaLnBrk="1" hangingPunct="1"/>
              <a:t>13</a:t>
            </a:fld>
            <a:endParaRPr lang="en-US" altLang="zh-TW" sz="1200">
              <a:latin typeface="Arial" charset="0"/>
              <a:ea typeface="新細明體" pitchFamily="18" charset="-120"/>
            </a:endParaRPr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 eaLnBrk="1" hangingPunct="1"/>
            <a:fld id="{6A6645CA-D8E0-420F-A44B-29D95332EDB4}" type="slidenum">
              <a:rPr lang="zh-TW" altLang="en-US" sz="1200" smtClean="0">
                <a:latin typeface="Arial" charset="0"/>
                <a:ea typeface="新細明體" pitchFamily="18" charset="-120"/>
              </a:rPr>
              <a:pPr eaLnBrk="1" hangingPunct="1"/>
              <a:t>14</a:t>
            </a:fld>
            <a:endParaRPr lang="en-US" altLang="zh-TW" sz="1200">
              <a:latin typeface="Arial" charset="0"/>
              <a:ea typeface="新細明體" pitchFamily="18" charset="-120"/>
            </a:endParaRPr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 eaLnBrk="1" hangingPunct="1"/>
            <a:fld id="{22FD415B-6687-4B0C-A8AB-D6E43A9DE172}" type="slidenum">
              <a:rPr lang="zh-TW" altLang="en-US" sz="1200" smtClean="0">
                <a:latin typeface="Arial" charset="0"/>
                <a:ea typeface="新細明體" pitchFamily="18" charset="-120"/>
              </a:rPr>
              <a:pPr eaLnBrk="1" hangingPunct="1"/>
              <a:t>15</a:t>
            </a:fld>
            <a:endParaRPr lang="en-US" altLang="zh-TW" sz="1200">
              <a:latin typeface="Arial" charset="0"/>
              <a:ea typeface="新細明體" pitchFamily="18" charset="-120"/>
            </a:endParaRPr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 eaLnBrk="1" hangingPunct="1"/>
            <a:fld id="{00ED0861-5DEC-4886-AF66-730790160D80}" type="slidenum">
              <a:rPr lang="zh-TW" altLang="en-US" sz="1200" smtClean="0">
                <a:latin typeface="Arial" charset="0"/>
                <a:ea typeface="新細明體" pitchFamily="18" charset="-120"/>
              </a:rPr>
              <a:pPr eaLnBrk="1" hangingPunct="1"/>
              <a:t>17</a:t>
            </a:fld>
            <a:endParaRPr lang="en-US" altLang="zh-TW" sz="1200">
              <a:latin typeface="Arial" charset="0"/>
              <a:ea typeface="新細明體" pitchFamily="18" charset="-120"/>
            </a:endParaRPr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 eaLnBrk="1" hangingPunct="1"/>
            <a:fld id="{00ED0861-5DEC-4886-AF66-730790160D80}" type="slidenum">
              <a:rPr lang="zh-TW" altLang="en-US" sz="1200" smtClean="0">
                <a:latin typeface="Arial" charset="0"/>
                <a:ea typeface="新細明體" pitchFamily="18" charset="-120"/>
              </a:rPr>
              <a:pPr eaLnBrk="1" hangingPunct="1"/>
              <a:t>18</a:t>
            </a:fld>
            <a:endParaRPr lang="en-US" altLang="zh-TW" sz="1200">
              <a:latin typeface="Arial" charset="0"/>
              <a:ea typeface="新細明體" pitchFamily="18" charset="-120"/>
            </a:endParaRPr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938105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 eaLnBrk="1" hangingPunct="1"/>
            <a:fld id="{00ED0861-5DEC-4886-AF66-730790160D80}" type="slidenum">
              <a:rPr lang="zh-TW" altLang="en-US" sz="1200" smtClean="0">
                <a:latin typeface="Arial" charset="0"/>
                <a:ea typeface="新細明體" pitchFamily="18" charset="-120"/>
              </a:rPr>
              <a:pPr eaLnBrk="1" hangingPunct="1"/>
              <a:t>19</a:t>
            </a:fld>
            <a:endParaRPr lang="en-US" altLang="zh-TW" sz="1200">
              <a:latin typeface="Arial" charset="0"/>
              <a:ea typeface="新細明體" pitchFamily="18" charset="-120"/>
            </a:endParaRPr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2044508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 eaLnBrk="1" hangingPunct="1"/>
            <a:fld id="{CE2DB780-0941-44FB-A5B0-32ADF1217A48}" type="slidenum">
              <a:rPr lang="zh-TW" altLang="en-US" sz="1200" smtClean="0">
                <a:latin typeface="Arial" charset="0"/>
                <a:ea typeface="新細明體" pitchFamily="18" charset="-120"/>
              </a:rPr>
              <a:pPr eaLnBrk="1" hangingPunct="1"/>
              <a:t>20</a:t>
            </a:fld>
            <a:endParaRPr lang="en-US" altLang="zh-TW" sz="1200">
              <a:latin typeface="Arial" charset="0"/>
              <a:ea typeface="新細明體" pitchFamily="18" charset="-120"/>
            </a:endParaRPr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 eaLnBrk="1" hangingPunct="1"/>
            <a:fld id="{D80EB007-0977-4346-B3FC-6D0CD7938780}" type="slidenum">
              <a:rPr lang="zh-TW" altLang="en-US" sz="1200" smtClean="0">
                <a:latin typeface="Arial" charset="0"/>
                <a:ea typeface="新細明體" pitchFamily="18" charset="-120"/>
              </a:rPr>
              <a:pPr eaLnBrk="1" hangingPunct="1"/>
              <a:t>21</a:t>
            </a:fld>
            <a:endParaRPr lang="en-US" altLang="zh-TW" sz="1200">
              <a:latin typeface="Arial" charset="0"/>
              <a:ea typeface="新細明體" pitchFamily="18" charset="-120"/>
            </a:endParaRPr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 eaLnBrk="1" hangingPunct="1"/>
            <a:fld id="{63E29C3E-F27E-4C2C-B1E3-8788FAC0A0B0}" type="slidenum">
              <a:rPr lang="zh-TW" altLang="en-US" sz="1200" smtClean="0">
                <a:latin typeface="Arial" charset="0"/>
                <a:ea typeface="新細明體" pitchFamily="18" charset="-120"/>
              </a:rPr>
              <a:pPr eaLnBrk="1" hangingPunct="1"/>
              <a:t>23</a:t>
            </a:fld>
            <a:endParaRPr lang="en-US" altLang="zh-TW" sz="1200">
              <a:latin typeface="Arial" charset="0"/>
              <a:ea typeface="新細明體" pitchFamily="18" charset="-12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TW" altLang="en-US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 eaLnBrk="1" hangingPunct="1"/>
            <a:fld id="{22B49194-A5D0-420C-A5CD-DAD066CBAA37}" type="slidenum">
              <a:rPr lang="zh-TW" altLang="en-US" sz="1200" smtClean="0">
                <a:latin typeface="Arial" charset="0"/>
                <a:ea typeface="新細明體" pitchFamily="18" charset="-120"/>
              </a:rPr>
              <a:pPr eaLnBrk="1" hangingPunct="1"/>
              <a:t>24</a:t>
            </a:fld>
            <a:endParaRPr lang="en-US" altLang="zh-TW" sz="1200">
              <a:latin typeface="Arial" charset="0"/>
              <a:ea typeface="新細明體" pitchFamily="18" charset="-120"/>
            </a:endParaRPr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 eaLnBrk="1" hangingPunct="1"/>
            <a:fld id="{436DDB62-AE0F-4D35-938F-8F9669D3F873}" type="slidenum">
              <a:rPr lang="zh-TW" altLang="en-US" sz="1200" smtClean="0">
                <a:latin typeface="Arial" charset="0"/>
                <a:ea typeface="新細明體" pitchFamily="18" charset="-120"/>
              </a:rPr>
              <a:pPr eaLnBrk="1" hangingPunct="1"/>
              <a:t>4</a:t>
            </a:fld>
            <a:endParaRPr lang="en-US" altLang="zh-TW" sz="1200">
              <a:latin typeface="Arial" charset="0"/>
              <a:ea typeface="新細明體" pitchFamily="18" charset="-120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 eaLnBrk="1" hangingPunct="1"/>
            <a:fld id="{103C0D48-6CC5-4BBC-82CD-1D2E42CD63B3}" type="slidenum">
              <a:rPr lang="zh-TW" altLang="en-US" sz="1200" smtClean="0">
                <a:latin typeface="Arial" charset="0"/>
                <a:ea typeface="新細明體" pitchFamily="18" charset="-120"/>
              </a:rPr>
              <a:pPr eaLnBrk="1" hangingPunct="1"/>
              <a:t>5</a:t>
            </a:fld>
            <a:endParaRPr lang="en-US" altLang="zh-TW" sz="1200">
              <a:latin typeface="Arial" charset="0"/>
              <a:ea typeface="新細明體" pitchFamily="18" charset="-120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 eaLnBrk="1" hangingPunct="1"/>
            <a:fld id="{1B4A4B99-A9E4-4114-A8F2-E4D6BDB48AC7}" type="slidenum">
              <a:rPr lang="zh-TW" altLang="en-US" sz="1200" smtClean="0">
                <a:latin typeface="Arial" charset="0"/>
                <a:ea typeface="新細明體" pitchFamily="18" charset="-120"/>
              </a:rPr>
              <a:pPr eaLnBrk="1" hangingPunct="1"/>
              <a:t>6</a:t>
            </a:fld>
            <a:endParaRPr lang="en-US" altLang="zh-TW" sz="1200">
              <a:latin typeface="Arial" charset="0"/>
              <a:ea typeface="新細明體" pitchFamily="18" charset="-120"/>
            </a:endParaRPr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 eaLnBrk="1" hangingPunct="1"/>
            <a:fld id="{1B4A4B99-A9E4-4114-A8F2-E4D6BDB48AC7}" type="slidenum">
              <a:rPr lang="zh-TW" altLang="en-US" sz="1200" smtClean="0">
                <a:latin typeface="Arial" charset="0"/>
                <a:ea typeface="新細明體" pitchFamily="18" charset="-120"/>
              </a:rPr>
              <a:pPr eaLnBrk="1" hangingPunct="1"/>
              <a:t>7</a:t>
            </a:fld>
            <a:endParaRPr lang="en-US" altLang="zh-TW" sz="1200">
              <a:latin typeface="Arial" charset="0"/>
              <a:ea typeface="新細明體" pitchFamily="18" charset="-120"/>
            </a:endParaRPr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187303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 eaLnBrk="1" hangingPunct="1"/>
            <a:fld id="{1B4A4B99-A9E4-4114-A8F2-E4D6BDB48AC7}" type="slidenum">
              <a:rPr lang="zh-TW" altLang="en-US" sz="1200" smtClean="0">
                <a:latin typeface="Arial" charset="0"/>
                <a:ea typeface="新細明體" pitchFamily="18" charset="-120"/>
              </a:rPr>
              <a:pPr eaLnBrk="1" hangingPunct="1"/>
              <a:t>8</a:t>
            </a:fld>
            <a:endParaRPr lang="en-US" altLang="zh-TW" sz="1200">
              <a:latin typeface="Arial" charset="0"/>
              <a:ea typeface="新細明體" pitchFamily="18" charset="-120"/>
            </a:endParaRPr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206188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 eaLnBrk="1" hangingPunct="1"/>
            <a:fld id="{5DC4656E-9037-42E8-A78F-1B9EFB83AAED}" type="slidenum">
              <a:rPr lang="zh-TW" altLang="en-US" sz="1200" smtClean="0">
                <a:latin typeface="Arial" charset="0"/>
                <a:ea typeface="新細明體" pitchFamily="18" charset="-120"/>
              </a:rPr>
              <a:pPr eaLnBrk="1" hangingPunct="1"/>
              <a:t>9</a:t>
            </a:fld>
            <a:endParaRPr lang="en-US" altLang="zh-TW" sz="1200">
              <a:latin typeface="Arial" charset="0"/>
              <a:ea typeface="新細明體" pitchFamily="18" charset="-120"/>
            </a:endParaRPr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 eaLnBrk="1" hangingPunct="1"/>
            <a:fld id="{2164BFDE-D7AA-4513-A6B4-233DC024259A}" type="slidenum">
              <a:rPr lang="zh-TW" altLang="en-US" sz="1200" smtClean="0">
                <a:latin typeface="Arial" charset="0"/>
                <a:ea typeface="新細明體" pitchFamily="18" charset="-120"/>
              </a:rPr>
              <a:pPr eaLnBrk="1" hangingPunct="1"/>
              <a:t>10</a:t>
            </a:fld>
            <a:endParaRPr lang="en-US" altLang="zh-TW" sz="1200">
              <a:latin typeface="Arial" charset="0"/>
              <a:ea typeface="新細明體" pitchFamily="18" charset="-120"/>
            </a:endParaRPr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Arial Unicode MS" pitchFamily="34" charset="-120"/>
                <a:cs typeface="Arial Unicode MS" pitchFamily="34" charset="-120"/>
              </a:defRPr>
            </a:lvl9pPr>
          </a:lstStyle>
          <a:p>
            <a:pPr eaLnBrk="1" hangingPunct="1"/>
            <a:fld id="{2164BFDE-D7AA-4513-A6B4-233DC024259A}" type="slidenum">
              <a:rPr lang="zh-TW" altLang="en-US" sz="1200" smtClean="0">
                <a:latin typeface="Arial" charset="0"/>
                <a:ea typeface="新細明體" pitchFamily="18" charset="-120"/>
              </a:rPr>
              <a:pPr eaLnBrk="1" hangingPunct="1"/>
              <a:t>11</a:t>
            </a:fld>
            <a:endParaRPr lang="en-US" altLang="zh-TW" sz="1200">
              <a:latin typeface="Arial" charset="0"/>
              <a:ea typeface="新細明體" pitchFamily="18" charset="-120"/>
            </a:endParaRPr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1">
            <a:extLst>
              <a:ext uri="{FF2B5EF4-FFF2-40B4-BE49-F238E27FC236}">
                <a16:creationId xmlns:a16="http://schemas.microsoft.com/office/drawing/2014/main" id="{A2E03ECD-E3BA-364C-BBE5-D740BAD5EE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58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8" name="图片 2">
            <a:extLst>
              <a:ext uri="{FF2B5EF4-FFF2-40B4-BE49-F238E27FC236}">
                <a16:creationId xmlns:a16="http://schemas.microsoft.com/office/drawing/2014/main" id="{8E555FC9-8F0D-BB47-8624-D17598D1FE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778" r="65980"/>
          <a:stretch/>
        </p:blipFill>
        <p:spPr>
          <a:xfrm>
            <a:off x="0" y="2577874"/>
            <a:ext cx="4147794" cy="4280125"/>
          </a:xfrm>
          <a:prstGeom prst="rect">
            <a:avLst/>
          </a:prstGeom>
        </p:spPr>
      </p:pic>
      <p:pic>
        <p:nvPicPr>
          <p:cNvPr id="9" name="图片 3">
            <a:extLst>
              <a:ext uri="{FF2B5EF4-FFF2-40B4-BE49-F238E27FC236}">
                <a16:creationId xmlns:a16="http://schemas.microsoft.com/office/drawing/2014/main" id="{81B67185-B9CE-9E4A-9CA1-2FEA2D7D781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6802" y="4279769"/>
            <a:ext cx="3318069" cy="2512202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AAB5EDDE-0070-2C46-BAF2-76A3B611F0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50237046-576F-CC44-AE7C-ECB3FA7ABB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89747D4-CE42-DE4C-AC61-B8606B8069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74B3-F31B-5546-982B-B7FF15465BCA}" type="datetime1">
              <a:rPr kumimoji="1" lang="zh-TW" altLang="en-US" smtClean="0"/>
              <a:t>2025/5/13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B54A402-93AE-A049-8731-0630B07CEB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1116723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031D049-6225-9643-832A-869F43499A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8E3C60E-52CD-804C-AE99-7E71E8D7E9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2A81EC0A-B4FB-4D4D-892A-52516D1890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41723756-18E7-0D4F-9624-0AC7821920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D6195-BCC1-EA46-9EA6-273E77E410A8}" type="datetime1">
              <a:rPr kumimoji="1" lang="zh-TW" altLang="en-US" smtClean="0"/>
              <a:t>2025/5/13</a:t>
            </a:fld>
            <a:endParaRPr kumimoji="1"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946A871C-927D-804D-939A-38073BAA1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F3002891-8BC8-9042-A516-0EEE7C3CA6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382750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24B90E2-3530-7542-86F8-BEEAF41DA1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1A8A5E67-DF04-6A42-B44A-AF2F61FE6C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B0F64E1E-C35B-0B45-B76C-3CA0AD095A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DB9B4656-8CB6-C344-8028-697795428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C51D9-0393-7F49-90F8-194834AC73E5}" type="datetime1">
              <a:rPr kumimoji="1" lang="zh-TW" altLang="en-US" smtClean="0"/>
              <a:t>2025/5/13</a:t>
            </a:fld>
            <a:endParaRPr kumimoji="1"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CB736F94-13F0-5F41-A12A-71CA3DA98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FCB58D59-AF48-0943-8D8B-2BFC371FD1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8201680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6A320AF-9CBD-B94C-A679-09D60C6AB2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02669F13-FC0A-8F4B-BB81-F7508D1F47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3FA9985-DEF2-D84A-9B55-4CB9FD97C0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DACF5-10D1-1D4F-B7B2-3F3325A25E8E}" type="datetime1">
              <a:rPr kumimoji="1" lang="zh-TW" altLang="en-US" smtClean="0"/>
              <a:t>2025/5/13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9F5D4E7-EE92-CE47-9591-3A422721A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16EA908-E031-D042-873C-E6B1F441B9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0335845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C822906F-AA30-B246-9F2D-A60ED2D609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4EBA91B3-8200-C74B-A5D3-E8760FF0B9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E7B52C8-6C19-9E4A-90C1-A670D0C0BB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9491E-02D9-2848-9BD6-D494B2D5EDFE}" type="datetime1">
              <a:rPr kumimoji="1" lang="zh-TW" altLang="en-US" smtClean="0"/>
              <a:t>2025/5/13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5883F2B-A2DF-4247-98B9-6FD668E05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75CDA84-F032-7946-A57D-8E8563D25E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7548231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75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75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75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7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單擊此處編輯母版文本樣式</a:t>
            </a:r>
          </a:p>
          <a:p>
            <a:pPr lvl="1"/>
            <a:r>
              <a:rPr lang="zh-CN" altLang="en-US" dirty="0"/>
              <a:t>第二級</a:t>
            </a:r>
          </a:p>
          <a:p>
            <a:pPr lvl="2"/>
            <a:r>
              <a:rPr lang="zh-CN" altLang="en-US" dirty="0"/>
              <a:t>第三級</a:t>
            </a:r>
          </a:p>
          <a:p>
            <a:pPr lvl="3"/>
            <a:r>
              <a:rPr lang="zh-CN" altLang="en-US" dirty="0"/>
              <a:t>第四級</a:t>
            </a:r>
          </a:p>
          <a:p>
            <a:pPr lvl="4"/>
            <a:r>
              <a:rPr lang="zh-CN" altLang="en-US" dirty="0"/>
              <a:t>第五級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5422CB-FBB2-9740-8F53-A9668258B909}" type="datetime1">
              <a:rPr lang="zh-TW" altLang="en-US" smtClean="0"/>
              <a:t>2025/5/13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45FFF-803D-4625-BD78-87FB26207FE8}" type="slidenum">
              <a:rPr lang="zh-CN" altLang="en-US" smtClean="0"/>
              <a:t>‹#›</a:t>
            </a:fld>
            <a:endParaRPr lang="zh-CN" altLang="en-US" dirty="0"/>
          </a:p>
        </p:txBody>
      </p:sp>
      <p:grpSp>
        <p:nvGrpSpPr>
          <p:cNvPr id="7" name="组合 4">
            <a:extLst>
              <a:ext uri="{FF2B5EF4-FFF2-40B4-BE49-F238E27FC236}">
                <a16:creationId xmlns:a16="http://schemas.microsoft.com/office/drawing/2014/main" id="{748787F6-06BE-45F8-9C2D-591F68D18C68}"/>
              </a:ext>
            </a:extLst>
          </p:cNvPr>
          <p:cNvGrpSpPr/>
          <p:nvPr userDrawn="1"/>
        </p:nvGrpSpPr>
        <p:grpSpPr>
          <a:xfrm>
            <a:off x="0" y="6742444"/>
            <a:ext cx="12192000" cy="115556"/>
            <a:chOff x="2321169" y="3577213"/>
            <a:chExt cx="4114804" cy="1939332"/>
          </a:xfrm>
        </p:grpSpPr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0B57DEF7-8AD0-4F90-B250-174D3CD1B05D}"/>
                </a:ext>
              </a:extLst>
            </p:cNvPr>
            <p:cNvSpPr/>
            <p:nvPr/>
          </p:nvSpPr>
          <p:spPr>
            <a:xfrm>
              <a:off x="2321169" y="3577213"/>
              <a:ext cx="813917" cy="1939332"/>
            </a:xfrm>
            <a:prstGeom prst="rect">
              <a:avLst/>
            </a:prstGeom>
            <a:solidFill>
              <a:srgbClr val="2778A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D83CA651-30B4-4223-8AEC-9C42722C5A61}"/>
                </a:ext>
              </a:extLst>
            </p:cNvPr>
            <p:cNvSpPr/>
            <p:nvPr/>
          </p:nvSpPr>
          <p:spPr>
            <a:xfrm>
              <a:off x="3146391" y="3577213"/>
              <a:ext cx="813917" cy="1939332"/>
            </a:xfrm>
            <a:prstGeom prst="rect">
              <a:avLst/>
            </a:prstGeom>
            <a:solidFill>
              <a:srgbClr val="9BBB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C0B2680D-C0D3-42A7-A4EB-3BCEB61AE11B}"/>
                </a:ext>
              </a:extLst>
            </p:cNvPr>
            <p:cNvSpPr/>
            <p:nvPr/>
          </p:nvSpPr>
          <p:spPr>
            <a:xfrm>
              <a:off x="3971613" y="3577213"/>
              <a:ext cx="813917" cy="1939332"/>
            </a:xfrm>
            <a:prstGeom prst="rect">
              <a:avLst/>
            </a:prstGeom>
            <a:solidFill>
              <a:srgbClr val="16A0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FCC97D12-6E2E-4437-9315-F802C43DBA9A}"/>
                </a:ext>
              </a:extLst>
            </p:cNvPr>
            <p:cNvSpPr/>
            <p:nvPr/>
          </p:nvSpPr>
          <p:spPr>
            <a:xfrm>
              <a:off x="4796835" y="3577213"/>
              <a:ext cx="813917" cy="1939332"/>
            </a:xfrm>
            <a:prstGeom prst="rect">
              <a:avLst/>
            </a:prstGeom>
            <a:solidFill>
              <a:srgbClr val="F39C1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82199269-FD90-4F61-9A7D-D1E917D9EAFE}"/>
                </a:ext>
              </a:extLst>
            </p:cNvPr>
            <p:cNvSpPr/>
            <p:nvPr/>
          </p:nvSpPr>
          <p:spPr>
            <a:xfrm>
              <a:off x="5622056" y="3577213"/>
              <a:ext cx="813917" cy="1939332"/>
            </a:xfrm>
            <a:prstGeom prst="rect">
              <a:avLst/>
            </a:prstGeom>
            <a:solidFill>
              <a:srgbClr val="C039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3" name="矩形 12">
            <a:extLst>
              <a:ext uri="{FF2B5EF4-FFF2-40B4-BE49-F238E27FC236}">
                <a16:creationId xmlns:a16="http://schemas.microsoft.com/office/drawing/2014/main" id="{1D9A0B4A-DE19-4FDE-85F3-DD47CF3F6947}"/>
              </a:ext>
            </a:extLst>
          </p:cNvPr>
          <p:cNvSpPr/>
          <p:nvPr userDrawn="1"/>
        </p:nvSpPr>
        <p:spPr>
          <a:xfrm>
            <a:off x="0" y="411981"/>
            <a:ext cx="874207" cy="381837"/>
          </a:xfrm>
          <a:prstGeom prst="rect">
            <a:avLst/>
          </a:prstGeom>
          <a:solidFill>
            <a:srgbClr val="2980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Picture 4" descr="Pdca PNG - pdca-cycle pdca-methodology pdca-logo pdca-youtube keep-pdca pdca-funny  pdca-in-health-care pdca-clinical pdca-template pdca-worksheet pdca-model  pdca-cycle-printable pdca-model-example pdca-flowchart-template pdca-cartoon  pdca-failures pdca ...">
            <a:extLst>
              <a:ext uri="{FF2B5EF4-FFF2-40B4-BE49-F238E27FC236}">
                <a16:creationId xmlns:a16="http://schemas.microsoft.com/office/drawing/2014/main" id="{03A9C3ED-1000-4954-885C-F3022A000A5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291" y="257671"/>
            <a:ext cx="7200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标题 1">
            <a:extLst>
              <a:ext uri="{FF2B5EF4-FFF2-40B4-BE49-F238E27FC236}">
                <a16:creationId xmlns:a16="http://schemas.microsoft.com/office/drawing/2014/main" id="{0BF55F42-A6F9-48E3-9DC0-F0000371DE36}"/>
              </a:ext>
            </a:extLst>
          </p:cNvPr>
          <p:cNvSpPr txBox="1">
            <a:spLocks/>
          </p:cNvSpPr>
          <p:nvPr userDrawn="1"/>
        </p:nvSpPr>
        <p:spPr>
          <a:xfrm>
            <a:off x="2209800" y="282046"/>
            <a:ext cx="7772400" cy="6712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j-cs"/>
              </a:defRPr>
            </a:lvl1pPr>
          </a:lstStyle>
          <a:p>
            <a:endParaRPr lang="zh-CN" altLang="en-US" dirty="0"/>
          </a:p>
        </p:txBody>
      </p:sp>
      <p:sp>
        <p:nvSpPr>
          <p:cNvPr id="16" name="标题 1">
            <a:extLst>
              <a:ext uri="{FF2B5EF4-FFF2-40B4-BE49-F238E27FC236}">
                <a16:creationId xmlns:a16="http://schemas.microsoft.com/office/drawing/2014/main" id="{8207CAE0-E6C9-40C4-9250-FA13E63AA0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9641" y="293466"/>
            <a:ext cx="6852719" cy="618866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36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zh-CN" altLang="en-US" dirty="0"/>
              <a:t>單擊此處編輯母版標題樣式</a:t>
            </a:r>
          </a:p>
        </p:txBody>
      </p:sp>
    </p:spTree>
    <p:extLst>
      <p:ext uri="{BB962C8B-B14F-4D97-AF65-F5344CB8AC3E}">
        <p14:creationId xmlns:p14="http://schemas.microsoft.com/office/powerpoint/2010/main" val="2045223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1">
            <a:extLst>
              <a:ext uri="{FF2B5EF4-FFF2-40B4-BE49-F238E27FC236}">
                <a16:creationId xmlns:a16="http://schemas.microsoft.com/office/drawing/2014/main" id="{A2E03ECD-E3BA-364C-BBE5-D740BAD5EE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58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AAB5EDDE-0070-2C46-BAF2-76A3B611F0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50237046-576F-CC44-AE7C-ECB3FA7ABB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89747D4-CE42-DE4C-AC61-B8606B8069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18B24-D10A-9345-8B58-3BD368DF7851}" type="datetime1">
              <a:rPr kumimoji="1" lang="zh-TW" altLang="en-US" smtClean="0"/>
              <a:t>2025/5/13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B54A402-93AE-A049-8731-0630B07CEB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689211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94A8249-BAC7-384F-8EEC-E70F6E908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9648" y="306961"/>
            <a:ext cx="8738091" cy="894626"/>
          </a:xfrm>
        </p:spPr>
        <p:txBody>
          <a:bodyPr>
            <a:normAutofit/>
          </a:bodyPr>
          <a:lstStyle>
            <a:lvl1pPr>
              <a:defRPr sz="3600">
                <a:solidFill>
                  <a:srgbClr val="521B93"/>
                </a:solidFill>
              </a:defRPr>
            </a:lvl1pPr>
          </a:lstStyle>
          <a:p>
            <a:r>
              <a:rPr kumimoji="1" lang="zh-TW" altLang="en-US" dirty="0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FAE4E82-F8F6-A840-B2D3-FA6CBFC185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76335"/>
            <a:ext cx="10515600" cy="4351338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50000"/>
                  </a:schemeClr>
                </a:solidFill>
              </a:defRPr>
            </a:lvl5pPr>
          </a:lstStyle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384F5CC-EB8F-D142-998C-914E614BB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4E65E-130E-8F4B-B3F0-3DDC58CB9065}" type="datetime1">
              <a:rPr kumimoji="1" lang="zh-TW" altLang="en-US" smtClean="0"/>
              <a:t>2025/5/13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BF1746B-CBD5-AA4E-AD04-E13761FC1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A803DFB-4078-3F4F-9CB1-15B74750CF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‹#›</a:t>
            </a:fld>
            <a:endParaRPr kumimoji="1" lang="zh-TW" altLang="en-US"/>
          </a:p>
        </p:txBody>
      </p:sp>
      <p:grpSp>
        <p:nvGrpSpPr>
          <p:cNvPr id="7" name="组合 1">
            <a:extLst>
              <a:ext uri="{FF2B5EF4-FFF2-40B4-BE49-F238E27FC236}">
                <a16:creationId xmlns:a16="http://schemas.microsoft.com/office/drawing/2014/main" id="{CF2D8954-D8EB-A944-864D-011F876BCC05}"/>
              </a:ext>
            </a:extLst>
          </p:cNvPr>
          <p:cNvGrpSpPr/>
          <p:nvPr userDrawn="1"/>
        </p:nvGrpSpPr>
        <p:grpSpPr>
          <a:xfrm>
            <a:off x="838200" y="416518"/>
            <a:ext cx="529037" cy="529037"/>
            <a:chOff x="327153" y="318911"/>
            <a:chExt cx="529037" cy="529037"/>
          </a:xfrm>
        </p:grpSpPr>
        <p:sp>
          <p:nvSpPr>
            <p:cNvPr id="8" name="圆角矩形 2">
              <a:extLst>
                <a:ext uri="{FF2B5EF4-FFF2-40B4-BE49-F238E27FC236}">
                  <a16:creationId xmlns:a16="http://schemas.microsoft.com/office/drawing/2014/main" id="{E41E850F-2425-3F47-A601-0CDA3EE791E2}"/>
                </a:ext>
              </a:extLst>
            </p:cNvPr>
            <p:cNvSpPr/>
            <p:nvPr/>
          </p:nvSpPr>
          <p:spPr>
            <a:xfrm rot="18926425">
              <a:off x="327153" y="318911"/>
              <a:ext cx="529037" cy="529037"/>
            </a:xfrm>
            <a:prstGeom prst="roundRect">
              <a:avLst/>
            </a:prstGeom>
            <a:solidFill>
              <a:srgbClr val="521B93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9" name="MH_Other_2">
              <a:extLst>
                <a:ext uri="{FF2B5EF4-FFF2-40B4-BE49-F238E27FC236}">
                  <a16:creationId xmlns:a16="http://schemas.microsoft.com/office/drawing/2014/main" id="{06E01627-7FE4-1F4A-B388-6719EC7F3C3A}"/>
                </a:ext>
              </a:extLst>
            </p:cNvPr>
            <p:cNvSpPr>
              <a:spLocks/>
            </p:cNvSpPr>
            <p:nvPr>
              <p:custDataLst>
                <p:tags r:id="rId1"/>
              </p:custDataLst>
            </p:nvPr>
          </p:nvSpPr>
          <p:spPr bwMode="auto">
            <a:xfrm>
              <a:off x="440450" y="441196"/>
              <a:ext cx="302442" cy="284465"/>
            </a:xfrm>
            <a:custGeom>
              <a:avLst/>
              <a:gdLst>
                <a:gd name="T0" fmla="*/ 373604 w 1361803"/>
                <a:gd name="T1" fmla="*/ 882437 h 1281345"/>
                <a:gd name="T2" fmla="*/ 476200 w 1361803"/>
                <a:gd name="T3" fmla="*/ 923828 h 1281345"/>
                <a:gd name="T4" fmla="*/ 554139 w 1361803"/>
                <a:gd name="T5" fmla="*/ 940808 h 1281345"/>
                <a:gd name="T6" fmla="*/ 528484 w 1361803"/>
                <a:gd name="T7" fmla="*/ 1017215 h 1281345"/>
                <a:gd name="T8" fmla="*/ 460417 w 1361803"/>
                <a:gd name="T9" fmla="*/ 1039501 h 1281345"/>
                <a:gd name="T10" fmla="*/ 352881 w 1361803"/>
                <a:gd name="T11" fmla="*/ 976886 h 1281345"/>
                <a:gd name="T12" fmla="*/ 286785 w 1361803"/>
                <a:gd name="T13" fmla="*/ 1049049 h 1281345"/>
                <a:gd name="T14" fmla="*/ 312434 w 1361803"/>
                <a:gd name="T15" fmla="*/ 885625 h 1281345"/>
                <a:gd name="T16" fmla="*/ 274750 w 1361803"/>
                <a:gd name="T17" fmla="*/ 686240 h 1281345"/>
                <a:gd name="T18" fmla="*/ 665920 w 1361803"/>
                <a:gd name="T19" fmla="*/ 686240 h 1281345"/>
                <a:gd name="T20" fmla="*/ 633318 w 1361803"/>
                <a:gd name="T21" fmla="*/ 771039 h 1281345"/>
                <a:gd name="T22" fmla="*/ 270797 w 1361803"/>
                <a:gd name="T23" fmla="*/ 776338 h 1281345"/>
                <a:gd name="T24" fmla="*/ 255979 w 1361803"/>
                <a:gd name="T25" fmla="*/ 705323 h 1281345"/>
                <a:gd name="T26" fmla="*/ 278558 w 1361803"/>
                <a:gd name="T27" fmla="*/ 503808 h 1281345"/>
                <a:gd name="T28" fmla="*/ 746925 w 1361803"/>
                <a:gd name="T29" fmla="*/ 503808 h 1281345"/>
                <a:gd name="T30" fmla="*/ 766688 w 1361803"/>
                <a:gd name="T31" fmla="*/ 555844 h 1281345"/>
                <a:gd name="T32" fmla="*/ 279544 w 1361803"/>
                <a:gd name="T33" fmla="*/ 593008 h 1281345"/>
                <a:gd name="T34" fmla="*/ 256813 w 1361803"/>
                <a:gd name="T35" fmla="*/ 527172 h 1281345"/>
                <a:gd name="T36" fmla="*/ 944591 w 1361803"/>
                <a:gd name="T37" fmla="*/ 452716 h 1281345"/>
                <a:gd name="T38" fmla="*/ 1023588 w 1361803"/>
                <a:gd name="T39" fmla="*/ 643756 h 1281345"/>
                <a:gd name="T40" fmla="*/ 636495 w 1361803"/>
                <a:gd name="T41" fmla="*/ 1040700 h 1281345"/>
                <a:gd name="T42" fmla="*/ 601932 w 1361803"/>
                <a:gd name="T43" fmla="*/ 1010980 h 1281345"/>
                <a:gd name="T44" fmla="*/ 940644 w 1361803"/>
                <a:gd name="T45" fmla="*/ 460140 h 1281345"/>
                <a:gd name="T46" fmla="*/ 1339566 w 1361803"/>
                <a:gd name="T47" fmla="*/ 322482 h 1281345"/>
                <a:gd name="T48" fmla="*/ 1356355 w 1361803"/>
                <a:gd name="T49" fmla="*/ 373372 h 1281345"/>
                <a:gd name="T50" fmla="*/ 1136163 w 1361803"/>
                <a:gd name="T51" fmla="*/ 663855 h 1281345"/>
                <a:gd name="T52" fmla="*/ 1082839 w 1361803"/>
                <a:gd name="T53" fmla="*/ 676580 h 1281345"/>
                <a:gd name="T54" fmla="*/ 1123322 w 1361803"/>
                <a:gd name="T55" fmla="*/ 596008 h 1281345"/>
                <a:gd name="T56" fmla="*/ 1312908 w 1361803"/>
                <a:gd name="T57" fmla="*/ 334145 h 1281345"/>
                <a:gd name="T58" fmla="*/ 526769 w 1361803"/>
                <a:gd name="T59" fmla="*/ 229043 h 1281345"/>
                <a:gd name="T60" fmla="*/ 766688 w 1361803"/>
                <a:gd name="T61" fmla="*/ 244970 h 1281345"/>
                <a:gd name="T62" fmla="*/ 749907 w 1361803"/>
                <a:gd name="T63" fmla="*/ 318243 h 1281345"/>
                <a:gd name="T64" fmla="*/ 529735 w 1361803"/>
                <a:gd name="T65" fmla="*/ 318243 h 1281345"/>
                <a:gd name="T66" fmla="*/ 511959 w 1361803"/>
                <a:gd name="T67" fmla="*/ 246034 h 1281345"/>
                <a:gd name="T68" fmla="*/ 1245419 w 1361803"/>
                <a:gd name="T69" fmla="*/ 137724 h 1281345"/>
                <a:gd name="T70" fmla="*/ 1309122 w 1361803"/>
                <a:gd name="T71" fmla="*/ 239622 h 1281345"/>
                <a:gd name="T72" fmla="*/ 1116528 w 1361803"/>
                <a:gd name="T73" fmla="*/ 531150 h 1281345"/>
                <a:gd name="T74" fmla="*/ 998003 w 1361803"/>
                <a:gd name="T75" fmla="*/ 384860 h 1281345"/>
                <a:gd name="T76" fmla="*/ 1207394 w 1361803"/>
                <a:gd name="T77" fmla="*/ 148457 h 1281345"/>
                <a:gd name="T78" fmla="*/ 327005 w 1361803"/>
                <a:gd name="T79" fmla="*/ 0 h 1281345"/>
                <a:gd name="T80" fmla="*/ 1023501 w 1361803"/>
                <a:gd name="T81" fmla="*/ 136834 h 1281345"/>
                <a:gd name="T82" fmla="*/ 1015602 w 1361803"/>
                <a:gd name="T83" fmla="*/ 237608 h 1281345"/>
                <a:gd name="T84" fmla="*/ 909891 w 1361803"/>
                <a:gd name="T85" fmla="*/ 379745 h 1281345"/>
                <a:gd name="T86" fmla="*/ 897047 w 1361803"/>
                <a:gd name="T87" fmla="*/ 313980 h 1281345"/>
                <a:gd name="T88" fmla="*/ 872348 w 1361803"/>
                <a:gd name="T89" fmla="*/ 135772 h 1281345"/>
                <a:gd name="T90" fmla="*/ 382329 w 1361803"/>
                <a:gd name="T91" fmla="*/ 135772 h 1281345"/>
                <a:gd name="T92" fmla="*/ 382329 w 1361803"/>
                <a:gd name="T93" fmla="*/ 313980 h 1281345"/>
                <a:gd name="T94" fmla="*/ 143255 w 1361803"/>
                <a:gd name="T95" fmla="*/ 409444 h 1281345"/>
                <a:gd name="T96" fmla="*/ 126454 w 1361803"/>
                <a:gd name="T97" fmla="*/ 428538 h 1281345"/>
                <a:gd name="T98" fmla="*/ 151153 w 1361803"/>
                <a:gd name="T99" fmla="*/ 1143476 h 1281345"/>
                <a:gd name="T100" fmla="*/ 897047 w 1361803"/>
                <a:gd name="T101" fmla="*/ 1115897 h 1281345"/>
                <a:gd name="T102" fmla="*/ 902973 w 1361803"/>
                <a:gd name="T103" fmla="*/ 902690 h 1281345"/>
                <a:gd name="T104" fmla="*/ 1022515 w 1361803"/>
                <a:gd name="T105" fmla="*/ 767972 h 1281345"/>
                <a:gd name="T106" fmla="*/ 1023501 w 1361803"/>
                <a:gd name="T107" fmla="*/ 1133931 h 1281345"/>
                <a:gd name="T108" fmla="*/ 131394 w 1361803"/>
                <a:gd name="T109" fmla="*/ 1279248 h 1281345"/>
                <a:gd name="T110" fmla="*/ 0 w 1361803"/>
                <a:gd name="T111" fmla="*/ 335193 h 1281345"/>
                <a:gd name="T112" fmla="*/ 261801 w 1361803"/>
                <a:gd name="T113" fmla="*/ 28642 h 1281345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1361803" h="1281345">
                  <a:moveTo>
                    <a:pt x="340187" y="867542"/>
                  </a:moveTo>
                  <a:cubicBezTo>
                    <a:pt x="351512" y="867144"/>
                    <a:pt x="363575" y="872724"/>
                    <a:pt x="372930" y="883885"/>
                  </a:cubicBezTo>
                  <a:cubicBezTo>
                    <a:pt x="394595" y="907270"/>
                    <a:pt x="415275" y="931718"/>
                    <a:pt x="436940" y="957229"/>
                  </a:cubicBezTo>
                  <a:cubicBezTo>
                    <a:pt x="449742" y="946599"/>
                    <a:pt x="462543" y="935970"/>
                    <a:pt x="475345" y="925340"/>
                  </a:cubicBezTo>
                  <a:cubicBezTo>
                    <a:pt x="492086" y="911522"/>
                    <a:pt x="506857" y="910459"/>
                    <a:pt x="525568" y="923214"/>
                  </a:cubicBezTo>
                  <a:cubicBezTo>
                    <a:pt x="535415" y="929592"/>
                    <a:pt x="544278" y="935970"/>
                    <a:pt x="553141" y="942347"/>
                  </a:cubicBezTo>
                  <a:cubicBezTo>
                    <a:pt x="545263" y="967858"/>
                    <a:pt x="538370" y="993369"/>
                    <a:pt x="530492" y="1018880"/>
                  </a:cubicBezTo>
                  <a:cubicBezTo>
                    <a:pt x="528522" y="1018880"/>
                    <a:pt x="528522" y="1018880"/>
                    <a:pt x="527537" y="1018880"/>
                  </a:cubicBezTo>
                  <a:cubicBezTo>
                    <a:pt x="509812" y="1000810"/>
                    <a:pt x="494056" y="1007187"/>
                    <a:pt x="479284" y="1024195"/>
                  </a:cubicBezTo>
                  <a:cubicBezTo>
                    <a:pt x="473376" y="1030572"/>
                    <a:pt x="466482" y="1035887"/>
                    <a:pt x="459589" y="1041202"/>
                  </a:cubicBezTo>
                  <a:cubicBezTo>
                    <a:pt x="438909" y="1058209"/>
                    <a:pt x="420199" y="1056083"/>
                    <a:pt x="402473" y="1035887"/>
                  </a:cubicBezTo>
                  <a:cubicBezTo>
                    <a:pt x="385732" y="1017817"/>
                    <a:pt x="369976" y="998684"/>
                    <a:pt x="352251" y="978488"/>
                  </a:cubicBezTo>
                  <a:cubicBezTo>
                    <a:pt x="343388" y="995495"/>
                    <a:pt x="335510" y="1012502"/>
                    <a:pt x="327632" y="1028446"/>
                  </a:cubicBezTo>
                  <a:cubicBezTo>
                    <a:pt x="318769" y="1046517"/>
                    <a:pt x="303013" y="1053957"/>
                    <a:pt x="286272" y="1050768"/>
                  </a:cubicBezTo>
                  <a:cubicBezTo>
                    <a:pt x="262638" y="1046517"/>
                    <a:pt x="248851" y="1019943"/>
                    <a:pt x="259683" y="995495"/>
                  </a:cubicBezTo>
                  <a:cubicBezTo>
                    <a:pt x="276424" y="959355"/>
                    <a:pt x="293165" y="922151"/>
                    <a:pt x="311876" y="887074"/>
                  </a:cubicBezTo>
                  <a:cubicBezTo>
                    <a:pt x="318276" y="874318"/>
                    <a:pt x="328863" y="867941"/>
                    <a:pt x="340187" y="867542"/>
                  </a:cubicBezTo>
                  <a:close/>
                  <a:moveTo>
                    <a:pt x="274255" y="687365"/>
                  </a:moveTo>
                  <a:cubicBezTo>
                    <a:pt x="330459" y="687365"/>
                    <a:pt x="386662" y="687365"/>
                    <a:pt x="442866" y="687365"/>
                  </a:cubicBezTo>
                  <a:cubicBezTo>
                    <a:pt x="516819" y="687365"/>
                    <a:pt x="590771" y="687365"/>
                    <a:pt x="664723" y="687365"/>
                  </a:cubicBezTo>
                  <a:cubicBezTo>
                    <a:pt x="670640" y="687365"/>
                    <a:pt x="675570" y="687365"/>
                    <a:pt x="684444" y="687365"/>
                  </a:cubicBezTo>
                  <a:cubicBezTo>
                    <a:pt x="666695" y="718154"/>
                    <a:pt x="649933" y="745757"/>
                    <a:pt x="632184" y="772299"/>
                  </a:cubicBezTo>
                  <a:cubicBezTo>
                    <a:pt x="630212" y="775484"/>
                    <a:pt x="625282" y="776545"/>
                    <a:pt x="621338" y="776545"/>
                  </a:cubicBezTo>
                  <a:cubicBezTo>
                    <a:pt x="504000" y="777607"/>
                    <a:pt x="387648" y="776545"/>
                    <a:pt x="270311" y="777607"/>
                  </a:cubicBezTo>
                  <a:cubicBezTo>
                    <a:pt x="259464" y="777607"/>
                    <a:pt x="255520" y="772299"/>
                    <a:pt x="256506" y="760620"/>
                  </a:cubicBezTo>
                  <a:cubicBezTo>
                    <a:pt x="256506" y="742572"/>
                    <a:pt x="256506" y="724524"/>
                    <a:pt x="255520" y="706475"/>
                  </a:cubicBezTo>
                  <a:cubicBezTo>
                    <a:pt x="255520" y="691612"/>
                    <a:pt x="261436" y="687365"/>
                    <a:pt x="274255" y="687365"/>
                  </a:cubicBezTo>
                  <a:close/>
                  <a:moveTo>
                    <a:pt x="278054" y="504636"/>
                  </a:moveTo>
                  <a:cubicBezTo>
                    <a:pt x="354989" y="504636"/>
                    <a:pt x="432911" y="504636"/>
                    <a:pt x="509846" y="504636"/>
                  </a:cubicBezTo>
                  <a:cubicBezTo>
                    <a:pt x="588754" y="504636"/>
                    <a:pt x="666676" y="504636"/>
                    <a:pt x="745584" y="504636"/>
                  </a:cubicBezTo>
                  <a:cubicBezTo>
                    <a:pt x="764325" y="504636"/>
                    <a:pt x="765311" y="505700"/>
                    <a:pt x="765311" y="524845"/>
                  </a:cubicBezTo>
                  <a:cubicBezTo>
                    <a:pt x="765311" y="535481"/>
                    <a:pt x="765311" y="546117"/>
                    <a:pt x="765311" y="556753"/>
                  </a:cubicBezTo>
                  <a:cubicBezTo>
                    <a:pt x="765311" y="580153"/>
                    <a:pt x="752489" y="593980"/>
                    <a:pt x="730789" y="593980"/>
                  </a:cubicBezTo>
                  <a:cubicBezTo>
                    <a:pt x="580863" y="593980"/>
                    <a:pt x="429952" y="593980"/>
                    <a:pt x="279040" y="593980"/>
                  </a:cubicBezTo>
                  <a:cubicBezTo>
                    <a:pt x="256354" y="593980"/>
                    <a:pt x="256354" y="592917"/>
                    <a:pt x="256354" y="569517"/>
                  </a:cubicBezTo>
                  <a:cubicBezTo>
                    <a:pt x="256354" y="555690"/>
                    <a:pt x="256354" y="541863"/>
                    <a:pt x="256354" y="528036"/>
                  </a:cubicBezTo>
                  <a:cubicBezTo>
                    <a:pt x="256354" y="504636"/>
                    <a:pt x="256354" y="504636"/>
                    <a:pt x="278054" y="504636"/>
                  </a:cubicBezTo>
                  <a:close/>
                  <a:moveTo>
                    <a:pt x="942895" y="453454"/>
                  </a:moveTo>
                  <a:cubicBezTo>
                    <a:pt x="989224" y="494914"/>
                    <a:pt x="1033581" y="534249"/>
                    <a:pt x="1077938" y="574646"/>
                  </a:cubicBezTo>
                  <a:cubicBezTo>
                    <a:pt x="1059210" y="599097"/>
                    <a:pt x="1040481" y="622484"/>
                    <a:pt x="1021752" y="644809"/>
                  </a:cubicBezTo>
                  <a:cubicBezTo>
                    <a:pt x="928109" y="760685"/>
                    <a:pt x="831509" y="874435"/>
                    <a:pt x="722095" y="974365"/>
                  </a:cubicBezTo>
                  <a:cubicBezTo>
                    <a:pt x="695481" y="999879"/>
                    <a:pt x="664923" y="1021141"/>
                    <a:pt x="635352" y="1042403"/>
                  </a:cubicBezTo>
                  <a:cubicBezTo>
                    <a:pt x="626481" y="1048781"/>
                    <a:pt x="613666" y="1046655"/>
                    <a:pt x="601838" y="1048781"/>
                  </a:cubicBezTo>
                  <a:cubicBezTo>
                    <a:pt x="601838" y="1037087"/>
                    <a:pt x="596909" y="1023267"/>
                    <a:pt x="600852" y="1012636"/>
                  </a:cubicBezTo>
                  <a:cubicBezTo>
                    <a:pt x="619581" y="969050"/>
                    <a:pt x="637323" y="924400"/>
                    <a:pt x="659995" y="882940"/>
                  </a:cubicBezTo>
                  <a:cubicBezTo>
                    <a:pt x="741809" y="734108"/>
                    <a:pt x="838409" y="595907"/>
                    <a:pt x="938952" y="460896"/>
                  </a:cubicBezTo>
                  <a:cubicBezTo>
                    <a:pt x="939938" y="458770"/>
                    <a:pt x="940924" y="456643"/>
                    <a:pt x="942895" y="453454"/>
                  </a:cubicBezTo>
                  <a:close/>
                  <a:moveTo>
                    <a:pt x="1337162" y="323013"/>
                  </a:moveTo>
                  <a:cubicBezTo>
                    <a:pt x="1348990" y="326198"/>
                    <a:pt x="1361803" y="343189"/>
                    <a:pt x="1361803" y="358055"/>
                  </a:cubicBezTo>
                  <a:cubicBezTo>
                    <a:pt x="1359832" y="361241"/>
                    <a:pt x="1357861" y="367612"/>
                    <a:pt x="1353918" y="373984"/>
                  </a:cubicBezTo>
                  <a:cubicBezTo>
                    <a:pt x="1300693" y="447255"/>
                    <a:pt x="1247469" y="521588"/>
                    <a:pt x="1194244" y="594859"/>
                  </a:cubicBezTo>
                  <a:cubicBezTo>
                    <a:pt x="1175517" y="619282"/>
                    <a:pt x="1154818" y="642644"/>
                    <a:pt x="1134120" y="664944"/>
                  </a:cubicBezTo>
                  <a:cubicBezTo>
                    <a:pt x="1125249" y="673439"/>
                    <a:pt x="1113421" y="678749"/>
                    <a:pt x="1101594" y="682996"/>
                  </a:cubicBezTo>
                  <a:cubicBezTo>
                    <a:pt x="1095680" y="685120"/>
                    <a:pt x="1083852" y="682996"/>
                    <a:pt x="1080895" y="677687"/>
                  </a:cubicBezTo>
                  <a:cubicBezTo>
                    <a:pt x="1077938" y="671315"/>
                    <a:pt x="1077938" y="658573"/>
                    <a:pt x="1080895" y="652201"/>
                  </a:cubicBezTo>
                  <a:cubicBezTo>
                    <a:pt x="1092723" y="633087"/>
                    <a:pt x="1107507" y="615035"/>
                    <a:pt x="1121306" y="596983"/>
                  </a:cubicBezTo>
                  <a:cubicBezTo>
                    <a:pt x="1175517" y="522650"/>
                    <a:pt x="1229727" y="449379"/>
                    <a:pt x="1284923" y="375046"/>
                  </a:cubicBezTo>
                  <a:cubicBezTo>
                    <a:pt x="1293794" y="362303"/>
                    <a:pt x="1302665" y="348498"/>
                    <a:pt x="1310550" y="334694"/>
                  </a:cubicBezTo>
                  <a:cubicBezTo>
                    <a:pt x="1317449" y="324075"/>
                    <a:pt x="1325334" y="318765"/>
                    <a:pt x="1337162" y="323013"/>
                  </a:cubicBezTo>
                  <a:close/>
                  <a:moveTo>
                    <a:pt x="525824" y="229421"/>
                  </a:moveTo>
                  <a:cubicBezTo>
                    <a:pt x="600725" y="229421"/>
                    <a:pt x="675627" y="229421"/>
                    <a:pt x="750528" y="229421"/>
                  </a:cubicBezTo>
                  <a:cubicBezTo>
                    <a:pt x="761369" y="229421"/>
                    <a:pt x="765311" y="233676"/>
                    <a:pt x="765311" y="245375"/>
                  </a:cubicBezTo>
                  <a:cubicBezTo>
                    <a:pt x="764326" y="264521"/>
                    <a:pt x="764326" y="282602"/>
                    <a:pt x="765311" y="301747"/>
                  </a:cubicBezTo>
                  <a:cubicBezTo>
                    <a:pt x="765311" y="314511"/>
                    <a:pt x="760383" y="318765"/>
                    <a:pt x="748557" y="318765"/>
                  </a:cubicBezTo>
                  <a:cubicBezTo>
                    <a:pt x="711106" y="318765"/>
                    <a:pt x="674641" y="318765"/>
                    <a:pt x="638176" y="318765"/>
                  </a:cubicBezTo>
                  <a:cubicBezTo>
                    <a:pt x="601711" y="318765"/>
                    <a:pt x="565246" y="317702"/>
                    <a:pt x="528781" y="318765"/>
                  </a:cubicBezTo>
                  <a:cubicBezTo>
                    <a:pt x="515969" y="318765"/>
                    <a:pt x="511041" y="313447"/>
                    <a:pt x="511041" y="299620"/>
                  </a:cubicBezTo>
                  <a:cubicBezTo>
                    <a:pt x="512027" y="282602"/>
                    <a:pt x="512027" y="264521"/>
                    <a:pt x="511041" y="246439"/>
                  </a:cubicBezTo>
                  <a:cubicBezTo>
                    <a:pt x="511041" y="234739"/>
                    <a:pt x="514983" y="229421"/>
                    <a:pt x="525824" y="229421"/>
                  </a:cubicBezTo>
                  <a:close/>
                  <a:moveTo>
                    <a:pt x="1243182" y="137949"/>
                  </a:moveTo>
                  <a:cubicBezTo>
                    <a:pt x="1255260" y="139675"/>
                    <a:pt x="1267337" y="146577"/>
                    <a:pt x="1281140" y="158257"/>
                  </a:cubicBezTo>
                  <a:cubicBezTo>
                    <a:pt x="1308745" y="183741"/>
                    <a:pt x="1317618" y="208163"/>
                    <a:pt x="1306773" y="240018"/>
                  </a:cubicBezTo>
                  <a:cubicBezTo>
                    <a:pt x="1300858" y="257008"/>
                    <a:pt x="1294942" y="275059"/>
                    <a:pt x="1285083" y="289925"/>
                  </a:cubicBezTo>
                  <a:cubicBezTo>
                    <a:pt x="1228886" y="370624"/>
                    <a:pt x="1171704" y="450262"/>
                    <a:pt x="1114521" y="532023"/>
                  </a:cubicBezTo>
                  <a:cubicBezTo>
                    <a:pt x="1066212" y="489550"/>
                    <a:pt x="1022832" y="450262"/>
                    <a:pt x="977480" y="410974"/>
                  </a:cubicBezTo>
                  <a:cubicBezTo>
                    <a:pt x="984381" y="401417"/>
                    <a:pt x="990297" y="392923"/>
                    <a:pt x="996212" y="385490"/>
                  </a:cubicBezTo>
                  <a:cubicBezTo>
                    <a:pt x="1050437" y="319656"/>
                    <a:pt x="1103676" y="252760"/>
                    <a:pt x="1157901" y="187988"/>
                  </a:cubicBezTo>
                  <a:cubicBezTo>
                    <a:pt x="1170718" y="172061"/>
                    <a:pt x="1188464" y="159319"/>
                    <a:pt x="1205225" y="148700"/>
                  </a:cubicBezTo>
                  <a:cubicBezTo>
                    <a:pt x="1219027" y="139675"/>
                    <a:pt x="1231105" y="136224"/>
                    <a:pt x="1243182" y="137949"/>
                  </a:cubicBezTo>
                  <a:close/>
                  <a:moveTo>
                    <a:pt x="326420" y="0"/>
                  </a:moveTo>
                  <a:cubicBezTo>
                    <a:pt x="513791" y="0"/>
                    <a:pt x="702148" y="0"/>
                    <a:pt x="889519" y="0"/>
                  </a:cubicBezTo>
                  <a:cubicBezTo>
                    <a:pt x="964468" y="1063"/>
                    <a:pt x="1018707" y="56311"/>
                    <a:pt x="1021665" y="137059"/>
                  </a:cubicBezTo>
                  <a:cubicBezTo>
                    <a:pt x="1021665" y="164684"/>
                    <a:pt x="1021665" y="191246"/>
                    <a:pt x="1020679" y="218870"/>
                  </a:cubicBezTo>
                  <a:cubicBezTo>
                    <a:pt x="1020679" y="225245"/>
                    <a:pt x="1017721" y="232682"/>
                    <a:pt x="1013776" y="237995"/>
                  </a:cubicBezTo>
                  <a:cubicBezTo>
                    <a:pt x="985177" y="275181"/>
                    <a:pt x="956578" y="311305"/>
                    <a:pt x="928966" y="348492"/>
                  </a:cubicBezTo>
                  <a:cubicBezTo>
                    <a:pt x="921077" y="358054"/>
                    <a:pt x="915160" y="369741"/>
                    <a:pt x="908256" y="380366"/>
                  </a:cubicBezTo>
                  <a:cubicBezTo>
                    <a:pt x="905298" y="384616"/>
                    <a:pt x="901353" y="387804"/>
                    <a:pt x="895436" y="395241"/>
                  </a:cubicBezTo>
                  <a:cubicBezTo>
                    <a:pt x="895436" y="365492"/>
                    <a:pt x="895436" y="339992"/>
                    <a:pt x="895436" y="314493"/>
                  </a:cubicBezTo>
                  <a:cubicBezTo>
                    <a:pt x="895436" y="263494"/>
                    <a:pt x="895436" y="212495"/>
                    <a:pt x="895436" y="161496"/>
                  </a:cubicBezTo>
                  <a:cubicBezTo>
                    <a:pt x="895436" y="139184"/>
                    <a:pt x="892478" y="135997"/>
                    <a:pt x="870782" y="135997"/>
                  </a:cubicBezTo>
                  <a:cubicBezTo>
                    <a:pt x="713982" y="135997"/>
                    <a:pt x="557182" y="135997"/>
                    <a:pt x="399396" y="135997"/>
                  </a:cubicBezTo>
                  <a:cubicBezTo>
                    <a:pt x="394465" y="135997"/>
                    <a:pt x="388548" y="135997"/>
                    <a:pt x="381645" y="135997"/>
                  </a:cubicBezTo>
                  <a:cubicBezTo>
                    <a:pt x="381645" y="145559"/>
                    <a:pt x="381645" y="152997"/>
                    <a:pt x="381645" y="159371"/>
                  </a:cubicBezTo>
                  <a:cubicBezTo>
                    <a:pt x="381645" y="211433"/>
                    <a:pt x="381645" y="262431"/>
                    <a:pt x="381645" y="314493"/>
                  </a:cubicBezTo>
                  <a:cubicBezTo>
                    <a:pt x="380659" y="373991"/>
                    <a:pt x="346143" y="410116"/>
                    <a:pt x="290918" y="410116"/>
                  </a:cubicBezTo>
                  <a:cubicBezTo>
                    <a:pt x="241610" y="410116"/>
                    <a:pt x="192302" y="410116"/>
                    <a:pt x="142994" y="410116"/>
                  </a:cubicBezTo>
                  <a:cubicBezTo>
                    <a:pt x="138063" y="410116"/>
                    <a:pt x="133132" y="410116"/>
                    <a:pt x="126229" y="410116"/>
                  </a:cubicBezTo>
                  <a:cubicBezTo>
                    <a:pt x="126229" y="418615"/>
                    <a:pt x="126229" y="423928"/>
                    <a:pt x="126229" y="429240"/>
                  </a:cubicBezTo>
                  <a:cubicBezTo>
                    <a:pt x="126229" y="658735"/>
                    <a:pt x="126229" y="888229"/>
                    <a:pt x="126229" y="1117724"/>
                  </a:cubicBezTo>
                  <a:cubicBezTo>
                    <a:pt x="126229" y="1143223"/>
                    <a:pt x="128201" y="1145348"/>
                    <a:pt x="150883" y="1145348"/>
                  </a:cubicBezTo>
                  <a:cubicBezTo>
                    <a:pt x="390521" y="1145348"/>
                    <a:pt x="630158" y="1145348"/>
                    <a:pt x="869796" y="1145348"/>
                  </a:cubicBezTo>
                  <a:cubicBezTo>
                    <a:pt x="893464" y="1145348"/>
                    <a:pt x="895436" y="1143223"/>
                    <a:pt x="895436" y="1117724"/>
                  </a:cubicBezTo>
                  <a:cubicBezTo>
                    <a:pt x="895436" y="1052913"/>
                    <a:pt x="895436" y="988102"/>
                    <a:pt x="895436" y="923291"/>
                  </a:cubicBezTo>
                  <a:cubicBezTo>
                    <a:pt x="895436" y="916916"/>
                    <a:pt x="897409" y="908416"/>
                    <a:pt x="901353" y="904166"/>
                  </a:cubicBezTo>
                  <a:cubicBezTo>
                    <a:pt x="938827" y="860605"/>
                    <a:pt x="976302" y="818106"/>
                    <a:pt x="1013776" y="774545"/>
                  </a:cubicBezTo>
                  <a:cubicBezTo>
                    <a:pt x="1015748" y="773482"/>
                    <a:pt x="1016734" y="772420"/>
                    <a:pt x="1020679" y="769232"/>
                  </a:cubicBezTo>
                  <a:cubicBezTo>
                    <a:pt x="1020679" y="775607"/>
                    <a:pt x="1021665" y="779857"/>
                    <a:pt x="1021665" y="784107"/>
                  </a:cubicBezTo>
                  <a:cubicBezTo>
                    <a:pt x="1021665" y="902042"/>
                    <a:pt x="1021665" y="1018914"/>
                    <a:pt x="1021665" y="1135786"/>
                  </a:cubicBezTo>
                  <a:cubicBezTo>
                    <a:pt x="1020679" y="1222909"/>
                    <a:pt x="967426" y="1281345"/>
                    <a:pt x="886561" y="1281345"/>
                  </a:cubicBezTo>
                  <a:cubicBezTo>
                    <a:pt x="634103" y="1281345"/>
                    <a:pt x="382631" y="1281345"/>
                    <a:pt x="131160" y="1281345"/>
                  </a:cubicBezTo>
                  <a:cubicBezTo>
                    <a:pt x="55225" y="1281345"/>
                    <a:pt x="0" y="1221847"/>
                    <a:pt x="0" y="1140036"/>
                  </a:cubicBezTo>
                  <a:cubicBezTo>
                    <a:pt x="0" y="872292"/>
                    <a:pt x="0" y="603486"/>
                    <a:pt x="0" y="335742"/>
                  </a:cubicBezTo>
                  <a:cubicBezTo>
                    <a:pt x="0" y="315555"/>
                    <a:pt x="5917" y="298556"/>
                    <a:pt x="18737" y="283681"/>
                  </a:cubicBezTo>
                  <a:cubicBezTo>
                    <a:pt x="99603" y="198683"/>
                    <a:pt x="180468" y="113685"/>
                    <a:pt x="261333" y="28687"/>
                  </a:cubicBezTo>
                  <a:cubicBezTo>
                    <a:pt x="279084" y="9562"/>
                    <a:pt x="300780" y="0"/>
                    <a:pt x="32642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6120542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1">
            <a:extLst>
              <a:ext uri="{FF2B5EF4-FFF2-40B4-BE49-F238E27FC236}">
                <a16:creationId xmlns:a16="http://schemas.microsoft.com/office/drawing/2014/main" id="{F5F963DA-FCFE-BA40-B89C-1C4427939A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58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1550EAD8-A280-EA4B-827D-0069FC5A6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1D5F3BD4-E01E-3441-9220-037B823458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7BF31-2DF3-1747-A074-134E9C831204}" type="datetime1">
              <a:rPr kumimoji="1" lang="zh-TW" altLang="en-US" smtClean="0"/>
              <a:t>2025/5/13</a:t>
            </a:fld>
            <a:endParaRPr kumimoji="1"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BDB72BFC-F675-F746-BE4F-76AF2E10D7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pic>
        <p:nvPicPr>
          <p:cNvPr id="7" name="图片 9">
            <a:extLst>
              <a:ext uri="{FF2B5EF4-FFF2-40B4-BE49-F238E27FC236}">
                <a16:creationId xmlns:a16="http://schemas.microsoft.com/office/drawing/2014/main" id="{0D96310B-E1E7-0049-A8AF-63F43824A32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002" y="1706252"/>
            <a:ext cx="4265648" cy="5151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349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70476A9-45DA-BB41-BECD-1BCEC6ED6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EBC944CE-8232-3C4A-AE53-0DE572D332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19D05E5-E767-474B-8A24-A39A1CA9D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27D3D-0CBE-B343-89CF-CC05001988A1}" type="datetime1">
              <a:rPr kumimoji="1" lang="zh-TW" altLang="en-US" smtClean="0"/>
              <a:t>2025/5/13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B5F1AB1-7D6A-A546-BCBF-1AF8DF2D14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B954556-5D27-0F4E-8AF0-F202D501D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7030951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8A3F92F-A8F2-5B44-9C4A-651187C10E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2B9B492-387D-424E-B24F-13BBF382F7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2D8E851A-FA81-9A4A-8AA2-7E5183FF32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F53358DE-7D0D-F64D-B37D-D2442BBA7A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B12A3-6308-1344-8D2C-CD8BBA45CAFB}" type="datetime1">
              <a:rPr kumimoji="1" lang="zh-TW" altLang="en-US" smtClean="0"/>
              <a:t>2025/5/13</a:t>
            </a:fld>
            <a:endParaRPr kumimoji="1"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FDFAA275-B5BB-F94A-9853-FF16333BB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8B3DE936-4CE4-0E40-B8CA-A27D3C1199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0584124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F99384A-D7FB-3E49-BA7D-70B76D80C4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D639A9BB-4C8D-8543-8AC4-C33762791B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2FE379BC-9882-7448-B4CA-A7D66ED46E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CF855BC0-35B7-684D-9657-B480107922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5212D3C9-E90D-8C42-B7A9-815DC963AD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39DE448C-30C2-744A-9558-A9B8F4D538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0A5E5-BA68-7244-BBF9-17A5CD5DD9E5}" type="datetime1">
              <a:rPr kumimoji="1" lang="zh-TW" altLang="en-US" smtClean="0"/>
              <a:t>2025/5/13</a:t>
            </a:fld>
            <a:endParaRPr kumimoji="1"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08495901-3B65-734A-A9B3-C47E6B4B1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95F97DBC-E361-A540-91AB-4E359D185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876861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9DB545D-B8B2-4644-A7D0-A00D7D677D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4E4E6C6C-838C-C348-AB32-57A48D7018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72289-13E1-6845-9775-9518862BB2FB}" type="datetime1">
              <a:rPr kumimoji="1" lang="zh-TW" altLang="en-US" smtClean="0"/>
              <a:t>2025/5/13</a:t>
            </a:fld>
            <a:endParaRPr kumimoji="1"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2F19FA0E-1A67-C448-9713-00D6659D0B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ECBBFE56-B1CD-A74B-AB90-B1B8F9D16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6869084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439C1CA6-CF79-CD44-ACAA-AE5531BB56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A3E7F-F7D3-9C44-95D0-79309C5097D6}" type="datetime1">
              <a:rPr kumimoji="1" lang="zh-TW" altLang="en-US" smtClean="0"/>
              <a:t>2025/5/13</a:t>
            </a:fld>
            <a:endParaRPr kumimoji="1"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67A5EEB9-524F-8A4A-8C06-199AC9BE8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A5150C2B-3068-0F4D-BBE2-D11B65493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765216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2A132A38-8265-6746-8286-FC7740FA24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TW" altLang="en-US" dirty="0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999A24B3-CED6-D645-B80B-AE7E3E7480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TW" altLang="en-US" dirty="0"/>
              <a:t>按一下以編輯母片文字樣式</a:t>
            </a:r>
          </a:p>
          <a:p>
            <a:pPr lvl="1"/>
            <a:r>
              <a:rPr kumimoji="1" lang="zh-TW" altLang="en-US" dirty="0"/>
              <a:t>第二層</a:t>
            </a:r>
          </a:p>
          <a:p>
            <a:pPr lvl="2"/>
            <a:r>
              <a:rPr kumimoji="1" lang="zh-TW" altLang="en-US" dirty="0"/>
              <a:t>第三層</a:t>
            </a:r>
          </a:p>
          <a:p>
            <a:pPr lvl="3"/>
            <a:r>
              <a:rPr kumimoji="1" lang="zh-TW" altLang="en-US" dirty="0"/>
              <a:t>第四層</a:t>
            </a:r>
          </a:p>
          <a:p>
            <a:pPr lvl="4"/>
            <a:r>
              <a:rPr kumimoji="1" lang="zh-TW" altLang="en-US" dirty="0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9B30453-D123-BB40-8BE2-DA0D7032A5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79CA36-F00D-4141-BA90-2F46B6BA7BED}" type="datetime1">
              <a:rPr kumimoji="1" lang="zh-TW" altLang="en-US" smtClean="0"/>
              <a:t>2025/5/13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4789422-10FA-5244-AC56-D87E76EC4F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67151A7-A52F-4D4A-B2C0-8875FFFC9D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chemeClr val="tx1">
                    <a:tint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</a:lstStyle>
          <a:p>
            <a:fld id="{F33320F2-E7D0-8E4B-999F-C6C330DB7509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606621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50" r:id="rId3"/>
    <p:sldLayoutId id="214748366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2" r:id="rId14"/>
  </p:sldLayoutIdLst>
  <p:hf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521B93"/>
          </a:solidFill>
          <a:latin typeface="Microsoft YaHei" panose="020B0503020204020204" pitchFamily="34" charset="-122"/>
          <a:ea typeface="Microsoft YaHei" panose="020B0503020204020204" pitchFamily="34" charset="-122"/>
          <a:cs typeface="DFKai-SB" panose="03000509000000000000" pitchFamily="49" charset="-12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1" kern="1200">
          <a:solidFill>
            <a:schemeClr val="accent1">
              <a:lumMod val="50000"/>
            </a:schemeClr>
          </a:solidFill>
          <a:latin typeface="Microsoft YaHei" panose="020B0503020204020204" pitchFamily="34" charset="-122"/>
          <a:ea typeface="Microsoft YaHei" panose="020B0503020204020204" pitchFamily="34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1" kern="1200">
          <a:solidFill>
            <a:schemeClr val="accent1">
              <a:lumMod val="50000"/>
            </a:schemeClr>
          </a:solidFill>
          <a:latin typeface="Microsoft YaHei" panose="020B0503020204020204" pitchFamily="34" charset="-122"/>
          <a:ea typeface="Microsoft YaHei" panose="020B0503020204020204" pitchFamily="34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1" kern="1200">
          <a:solidFill>
            <a:schemeClr val="accent1">
              <a:lumMod val="50000"/>
            </a:schemeClr>
          </a:solidFill>
          <a:latin typeface="Microsoft YaHei" panose="020B0503020204020204" pitchFamily="34" charset="-122"/>
          <a:ea typeface="Microsoft YaHei" panose="020B0503020204020204" pitchFamily="34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chemeClr val="accent1">
              <a:lumMod val="50000"/>
            </a:schemeClr>
          </a:solidFill>
          <a:latin typeface="Microsoft YaHei" panose="020B0503020204020204" pitchFamily="34" charset="-122"/>
          <a:ea typeface="Microsoft YaHei" panose="020B0503020204020204" pitchFamily="34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chemeClr val="accent1">
              <a:lumMod val="50000"/>
            </a:schemeClr>
          </a:solidFill>
          <a:latin typeface="Microsoft YaHei" panose="020B0503020204020204" pitchFamily="34" charset="-122"/>
          <a:ea typeface="Microsoft YaHei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F851897-4648-DA4D-8EF0-F4B626F55F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901552"/>
            <a:ext cx="9144000" cy="1054895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kumimoji="1" lang="zh-TW" altLang="en-US" sz="7200" dirty="0">
                <a:solidFill>
                  <a:schemeClr val="accent1">
                    <a:lumMod val="50000"/>
                  </a:schemeClr>
                </a:solidFill>
              </a:rPr>
              <a:t>改善小組組成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28CB7CC5-E36C-E949-8A68-08205177B10B}"/>
              </a:ext>
            </a:extLst>
          </p:cNvPr>
          <p:cNvSpPr/>
          <p:nvPr/>
        </p:nvSpPr>
        <p:spPr>
          <a:xfrm>
            <a:off x="3583258" y="4316632"/>
            <a:ext cx="5025483" cy="10933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kumimoji="1" lang="zh-TW" altLang="en-US" sz="2800" dirty="0">
                <a:ln w="12700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Microsoft YaHei" panose="020B0503020204020204" pitchFamily="34" charset="-122"/>
                <a:ea typeface="Microsoft YaHei" panose="020B0503020204020204" pitchFamily="34" charset="-122"/>
                <a:cs typeface="DFKai-SB" panose="03000509000000000000" pitchFamily="49" charset="-120"/>
              </a:rPr>
              <a:t>博識企業管理顧問有限公司</a:t>
            </a:r>
          </a:p>
          <a:p>
            <a:pPr algn="dist">
              <a:lnSpc>
                <a:spcPct val="150000"/>
              </a:lnSpc>
            </a:pPr>
            <a:r>
              <a:rPr kumimoji="1" lang="zh-TW" altLang="en-US" sz="2800" dirty="0">
                <a:ln w="12700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Microsoft YaHei" panose="020B0503020204020204" pitchFamily="34" charset="-122"/>
                <a:ea typeface="Microsoft YaHei" panose="020B0503020204020204" pitchFamily="34" charset="-122"/>
                <a:cs typeface="DFKai-SB" panose="03000509000000000000" pitchFamily="49" charset="-120"/>
              </a:rPr>
              <a:t>副總經理  楊欽榮  主任顧問師</a:t>
            </a:r>
            <a:endParaRPr kumimoji="1" lang="en-US" altLang="zh-TW" sz="2800" dirty="0">
              <a:ln w="12700">
                <a:noFill/>
              </a:ln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  <a:latin typeface="Microsoft YaHei" panose="020B0503020204020204" pitchFamily="34" charset="-122"/>
              <a:ea typeface="Microsoft YaHei" panose="020B0503020204020204" pitchFamily="34" charset="-122"/>
              <a:cs typeface="DFKai-SB" panose="030005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003899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dirty="0">
                <a:latin typeface="Arial" charset="0"/>
              </a:rPr>
              <a:t>組成改善小組的過程</a:t>
            </a:r>
            <a:r>
              <a:rPr lang="en-US" altLang="zh-TW" sz="2800" dirty="0">
                <a:latin typeface="Arial" charset="0"/>
              </a:rPr>
              <a:t>3/4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97823" y="1448049"/>
            <a:ext cx="9741739" cy="1794726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1200"/>
              </a:spcBef>
            </a:pPr>
            <a:r>
              <a:rPr kumimoji="1" lang="zh-TW" altLang="en-US" dirty="0">
                <a:solidFill>
                  <a:schemeClr val="accent2">
                    <a:lumMod val="75000"/>
                  </a:schemeClr>
                </a:solidFill>
              </a:rPr>
              <a:t>決定小組名稱及小組象徵</a:t>
            </a:r>
          </a:p>
          <a:p>
            <a:pPr marL="185738" lvl="1" indent="7938">
              <a:lnSpc>
                <a:spcPct val="100000"/>
              </a:lnSpc>
              <a:spcBef>
                <a:spcPts val="1200"/>
              </a:spcBef>
              <a:buNone/>
            </a:pPr>
            <a:r>
              <a:rPr kumimoji="1" lang="zh-TW" altLang="en-US" sz="2800" dirty="0">
                <a:solidFill>
                  <a:schemeClr val="accent1">
                    <a:lumMod val="75000"/>
                  </a:schemeClr>
                </a:solidFill>
              </a:rPr>
              <a:t>由全體小組成員針對組成改善小組的信念與期許，討論決定小組名稱及小組象徵（如圈徽），以代表本改善小組。</a:t>
            </a:r>
          </a:p>
        </p:txBody>
      </p:sp>
      <p:grpSp>
        <p:nvGrpSpPr>
          <p:cNvPr id="2" name="群組 1"/>
          <p:cNvGrpSpPr/>
          <p:nvPr/>
        </p:nvGrpSpPr>
        <p:grpSpPr>
          <a:xfrm>
            <a:off x="3143672" y="3501008"/>
            <a:ext cx="2736304" cy="3043501"/>
            <a:chOff x="1619672" y="3501007"/>
            <a:chExt cx="2736304" cy="3043501"/>
          </a:xfrm>
        </p:grpSpPr>
        <p:pic>
          <p:nvPicPr>
            <p:cNvPr id="4" name="Picture 6" descr="圈徽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91680" y="3501007"/>
              <a:ext cx="2520000" cy="252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文字方塊 2"/>
            <p:cNvSpPr txBox="1">
              <a:spLocks noChangeArrowheads="1"/>
            </p:cNvSpPr>
            <p:nvPr/>
          </p:nvSpPr>
          <p:spPr bwMode="auto">
            <a:xfrm>
              <a:off x="1619672" y="6021288"/>
              <a:ext cx="2736304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Arial Unicode MS" pitchFamily="34" charset="-120"/>
                  <a:cs typeface="Arial Unicode MS" pitchFamily="34" charset="-12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Arial Unicode MS" pitchFamily="34" charset="-120"/>
                  <a:cs typeface="Arial Unicode MS" pitchFamily="34" charset="-12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Arial Unicode MS" pitchFamily="34" charset="-120"/>
                  <a:cs typeface="Arial Unicode MS" pitchFamily="34" charset="-12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Arial Unicode MS" pitchFamily="34" charset="-120"/>
                  <a:cs typeface="Arial Unicode MS" pitchFamily="34" charset="-12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Arial Unicode MS" pitchFamily="34" charset="-120"/>
                  <a:cs typeface="Arial Unicode MS" pitchFamily="34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Arial Unicode MS" pitchFamily="34" charset="-120"/>
                  <a:cs typeface="Arial Unicode MS" pitchFamily="34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Arial Unicode MS" pitchFamily="34" charset="-120"/>
                  <a:cs typeface="Arial Unicode MS" pitchFamily="34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Arial Unicode MS" pitchFamily="34" charset="-120"/>
                  <a:cs typeface="Arial Unicode MS" pitchFamily="34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Arial Unicode MS" pitchFamily="34" charset="-120"/>
                  <a:cs typeface="Arial Unicode MS" pitchFamily="34" charset="-120"/>
                </a:defRPr>
              </a:lvl9pPr>
            </a:lstStyle>
            <a:p>
              <a:pPr algn="ctr" eaLnBrk="1" hangingPunct="1"/>
              <a:r>
                <a:rPr kumimoji="1" lang="zh-TW" altLang="en-US" sz="2800" b="1" dirty="0">
                  <a:solidFill>
                    <a:schemeClr val="accent1">
                      <a:lumMod val="7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+mn-cs"/>
                </a:rPr>
                <a:t>以單位特色命名</a:t>
              </a:r>
            </a:p>
          </p:txBody>
        </p:sp>
      </p:grpSp>
      <p:grpSp>
        <p:nvGrpSpPr>
          <p:cNvPr id="3" name="群組 2"/>
          <p:cNvGrpSpPr/>
          <p:nvPr/>
        </p:nvGrpSpPr>
        <p:grpSpPr>
          <a:xfrm>
            <a:off x="6816080" y="3495122"/>
            <a:ext cx="2736304" cy="3049386"/>
            <a:chOff x="5292080" y="3495122"/>
            <a:chExt cx="2736304" cy="3049386"/>
          </a:xfrm>
        </p:grpSpPr>
        <p:pic>
          <p:nvPicPr>
            <p:cNvPr id="5" name="圖片 1"/>
            <p:cNvPicPr>
              <a:picLocks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60" t="1920" r="1134"/>
            <a:stretch>
              <a:fillRect/>
            </a:stretch>
          </p:blipFill>
          <p:spPr bwMode="auto">
            <a:xfrm>
              <a:off x="5364088" y="3495122"/>
              <a:ext cx="2520000" cy="252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文字方塊 7"/>
            <p:cNvSpPr txBox="1">
              <a:spLocks noChangeArrowheads="1"/>
            </p:cNvSpPr>
            <p:nvPr/>
          </p:nvSpPr>
          <p:spPr bwMode="auto">
            <a:xfrm>
              <a:off x="5292080" y="6021288"/>
              <a:ext cx="2736304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Arial Unicode MS" pitchFamily="34" charset="-120"/>
                  <a:cs typeface="Arial Unicode MS" pitchFamily="34" charset="-12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Arial Unicode MS" pitchFamily="34" charset="-120"/>
                  <a:cs typeface="Arial Unicode MS" pitchFamily="34" charset="-12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Arial Unicode MS" pitchFamily="34" charset="-120"/>
                  <a:cs typeface="Arial Unicode MS" pitchFamily="34" charset="-12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Arial Unicode MS" pitchFamily="34" charset="-120"/>
                  <a:cs typeface="Arial Unicode MS" pitchFamily="34" charset="-12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Arial Unicode MS" pitchFamily="34" charset="-120"/>
                  <a:cs typeface="Arial Unicode MS" pitchFamily="34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Arial Unicode MS" pitchFamily="34" charset="-120"/>
                  <a:cs typeface="Arial Unicode MS" pitchFamily="34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Arial Unicode MS" pitchFamily="34" charset="-120"/>
                  <a:cs typeface="Arial Unicode MS" pitchFamily="34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Arial Unicode MS" pitchFamily="34" charset="-120"/>
                  <a:cs typeface="Arial Unicode MS" pitchFamily="34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Arial Unicode MS" pitchFamily="34" charset="-120"/>
                  <a:cs typeface="Arial Unicode MS" pitchFamily="34" charset="-120"/>
                </a:defRPr>
              </a:lvl9pPr>
            </a:lstStyle>
            <a:p>
              <a:pPr algn="ctr" eaLnBrk="1" hangingPunct="1"/>
              <a:r>
                <a:rPr kumimoji="1" lang="zh-TW" altLang="en-US" sz="2800" b="1" dirty="0">
                  <a:solidFill>
                    <a:schemeClr val="accent1">
                      <a:lumMod val="7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+mn-cs"/>
                </a:rPr>
                <a:t>以主題有關命名</a:t>
              </a:r>
            </a:p>
          </p:txBody>
        </p:sp>
      </p:grpSp>
      <p:sp>
        <p:nvSpPr>
          <p:cNvPr id="8" name="投影片編號版面配置區 7">
            <a:extLst>
              <a:ext uri="{FF2B5EF4-FFF2-40B4-BE49-F238E27FC236}">
                <a16:creationId xmlns:a16="http://schemas.microsoft.com/office/drawing/2014/main" id="{5CA78A0B-617C-5340-AC83-4A1C80B24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10</a:t>
            </a:fld>
            <a:endParaRPr kumimoji="1" lang="zh-TW" alt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dirty="0">
                <a:latin typeface="Arial" charset="0"/>
              </a:rPr>
              <a:t>組成改善小組的過程</a:t>
            </a:r>
            <a:r>
              <a:rPr lang="en-US" altLang="zh-TW" sz="2800" dirty="0">
                <a:latin typeface="Arial" charset="0"/>
              </a:rPr>
              <a:t>4/4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16400" y="1758951"/>
            <a:ext cx="9159200" cy="4518025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Bef>
                <a:spcPts val="1200"/>
              </a:spcBef>
            </a:pPr>
            <a:r>
              <a:rPr kumimoji="1" lang="zh-TW" altLang="en-US" dirty="0">
                <a:solidFill>
                  <a:schemeClr val="accent2">
                    <a:lumMod val="75000"/>
                  </a:schemeClr>
                </a:solidFill>
              </a:rPr>
              <a:t>改善小組登記報名</a:t>
            </a:r>
          </a:p>
          <a:p>
            <a:pPr marL="185738" lvl="1" indent="7938">
              <a:spcBef>
                <a:spcPts val="1200"/>
              </a:spcBef>
              <a:buNone/>
            </a:pPr>
            <a:r>
              <a:rPr kumimoji="1" lang="zh-TW" altLang="en-US" sz="2800" dirty="0">
                <a:solidFill>
                  <a:schemeClr val="accent1">
                    <a:lumMod val="75000"/>
                  </a:schemeClr>
                </a:solidFill>
              </a:rPr>
              <a:t>相關之準備工作完成後，即可填具機構規定之登記表格，向推動單位申請登記，以使小組納入體系中正常運作。</a:t>
            </a:r>
          </a:p>
          <a:p>
            <a:pPr marL="0" indent="0">
              <a:lnSpc>
                <a:spcPct val="110000"/>
              </a:lnSpc>
              <a:spcBef>
                <a:spcPts val="1200"/>
              </a:spcBef>
            </a:pPr>
            <a:r>
              <a:rPr kumimoji="1" lang="zh-TW" altLang="en-US" dirty="0">
                <a:solidFill>
                  <a:schemeClr val="accent2">
                    <a:lumMod val="75000"/>
                  </a:schemeClr>
                </a:solidFill>
              </a:rPr>
              <a:t>開始小組改善活動</a:t>
            </a:r>
            <a:endParaRPr kumimoji="1" lang="en-US" altLang="zh-TW" dirty="0">
              <a:solidFill>
                <a:schemeClr val="accent2">
                  <a:lumMod val="75000"/>
                </a:schemeClr>
              </a:solidFill>
            </a:endParaRPr>
          </a:p>
          <a:p>
            <a:pPr marL="263525" lvl="1" indent="0">
              <a:spcBef>
                <a:spcPts val="1200"/>
              </a:spcBef>
              <a:buNone/>
            </a:pPr>
            <a:r>
              <a:rPr kumimoji="1" lang="zh-TW" altLang="en-US" sz="2800" dirty="0">
                <a:solidFill>
                  <a:schemeClr val="accent1">
                    <a:lumMod val="75000"/>
                  </a:schemeClr>
                </a:solidFill>
              </a:rPr>
              <a:t>組成改善小組後，即可依據小組改善活動歷程進行改善。</a:t>
            </a:r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1161F575-BFEA-F843-86A6-D59A91B529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11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9356811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E89A87AF-7295-AA4D-B771-09BA3D450742}"/>
              </a:ext>
            </a:extLst>
          </p:cNvPr>
          <p:cNvSpPr txBox="1">
            <a:spLocks noChangeArrowheads="1"/>
          </p:cNvSpPr>
          <p:nvPr/>
        </p:nvSpPr>
        <p:spPr>
          <a:xfrm>
            <a:off x="5143500" y="2135187"/>
            <a:ext cx="6934200" cy="25876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521B93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DFKai-SB" panose="03000509000000000000" pitchFamily="49" charset="-120"/>
              </a:defRPr>
            </a:lvl1pPr>
          </a:lstStyle>
          <a:p>
            <a:pPr>
              <a:lnSpc>
                <a:spcPct val="150000"/>
              </a:lnSpc>
              <a:defRPr/>
            </a:pPr>
            <a:r>
              <a:rPr kumimoji="1" lang="zh-TW" altLang="en-US" sz="5400" dirty="0">
                <a:solidFill>
                  <a:schemeClr val="accent1">
                    <a:lumMod val="50000"/>
                  </a:schemeClr>
                </a:solidFill>
              </a:rPr>
              <a:t>改善小組</a:t>
            </a:r>
            <a:br>
              <a:rPr kumimoji="1" lang="en-US" altLang="zh-TW" sz="54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kumimoji="1" lang="zh-TW" altLang="en-US" sz="5400" dirty="0">
                <a:solidFill>
                  <a:schemeClr val="accent1">
                    <a:lumMod val="50000"/>
                  </a:schemeClr>
                </a:solidFill>
              </a:rPr>
              <a:t>各角色之職責</a:t>
            </a:r>
          </a:p>
        </p:txBody>
      </p:sp>
    </p:spTree>
    <p:extLst>
      <p:ext uri="{BB962C8B-B14F-4D97-AF65-F5344CB8AC3E}">
        <p14:creationId xmlns:p14="http://schemas.microsoft.com/office/powerpoint/2010/main" val="57881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/>
              <a:t>輔導員的職責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92446" y="1172505"/>
            <a:ext cx="8007107" cy="5349452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300"/>
              </a:spcBef>
            </a:pPr>
            <a:r>
              <a:rPr kumimoji="1" lang="zh-TW" altLang="en-US" dirty="0">
                <a:solidFill>
                  <a:schemeClr val="accent1">
                    <a:lumMod val="75000"/>
                  </a:schemeClr>
                </a:solidFill>
              </a:rPr>
              <a:t>創造使品管圈能自主活動的氣氛及環境。</a:t>
            </a:r>
          </a:p>
          <a:p>
            <a:pPr>
              <a:lnSpc>
                <a:spcPct val="100000"/>
              </a:lnSpc>
              <a:spcBef>
                <a:spcPts val="300"/>
              </a:spcBef>
            </a:pPr>
            <a:r>
              <a:rPr kumimoji="1" lang="zh-TW" altLang="en-US" dirty="0">
                <a:solidFill>
                  <a:schemeClr val="accent1">
                    <a:lumMod val="75000"/>
                  </a:schemeClr>
                </a:solidFill>
              </a:rPr>
              <a:t>擔任品管圈組成之催化及助產工作。</a:t>
            </a:r>
            <a:endParaRPr kumimoji="1" lang="en-US" altLang="zh-TW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lnSpc>
                <a:spcPct val="100000"/>
              </a:lnSpc>
              <a:spcBef>
                <a:spcPts val="300"/>
              </a:spcBef>
            </a:pPr>
            <a:r>
              <a:rPr kumimoji="1" lang="zh-TW" altLang="en-US" dirty="0">
                <a:solidFill>
                  <a:schemeClr val="accent1">
                    <a:lumMod val="75000"/>
                  </a:schemeClr>
                </a:solidFill>
              </a:rPr>
              <a:t>對圈活動計畫予以指導及建議。</a:t>
            </a:r>
          </a:p>
          <a:p>
            <a:pPr lvl="1">
              <a:lnSpc>
                <a:spcPct val="100000"/>
              </a:lnSpc>
              <a:spcBef>
                <a:spcPts val="300"/>
              </a:spcBef>
            </a:pPr>
            <a:r>
              <a:rPr kumimoji="1" lang="zh-TW" altLang="en-US" dirty="0">
                <a:solidFill>
                  <a:schemeClr val="accent1">
                    <a:lumMod val="75000"/>
                  </a:schemeClr>
                </a:solidFill>
              </a:rPr>
              <a:t>改善主題的提示與指引</a:t>
            </a:r>
          </a:p>
          <a:p>
            <a:pPr lvl="1">
              <a:lnSpc>
                <a:spcPct val="100000"/>
              </a:lnSpc>
              <a:spcBef>
                <a:spcPts val="300"/>
              </a:spcBef>
            </a:pPr>
            <a:r>
              <a:rPr kumimoji="1" lang="zh-TW" altLang="en-US" dirty="0">
                <a:solidFill>
                  <a:schemeClr val="accent1">
                    <a:lumMod val="75000"/>
                  </a:schemeClr>
                </a:solidFill>
              </a:rPr>
              <a:t>進度控制與改善過程的協助。</a:t>
            </a:r>
          </a:p>
          <a:p>
            <a:pPr lvl="1">
              <a:lnSpc>
                <a:spcPct val="100000"/>
              </a:lnSpc>
              <a:spcBef>
                <a:spcPts val="300"/>
              </a:spcBef>
            </a:pPr>
            <a:r>
              <a:rPr kumimoji="1" lang="zh-TW" altLang="en-US" dirty="0">
                <a:solidFill>
                  <a:schemeClr val="accent1">
                    <a:lumMod val="75000"/>
                  </a:schemeClr>
                </a:solidFill>
              </a:rPr>
              <a:t>參與圏的會議，宣導品管圈活動。</a:t>
            </a:r>
          </a:p>
          <a:p>
            <a:pPr>
              <a:lnSpc>
                <a:spcPct val="100000"/>
              </a:lnSpc>
              <a:spcBef>
                <a:spcPts val="300"/>
              </a:spcBef>
            </a:pPr>
            <a:r>
              <a:rPr kumimoji="1" lang="zh-TW" altLang="en-US" dirty="0">
                <a:solidFill>
                  <a:schemeClr val="accent1">
                    <a:lumMod val="75000"/>
                  </a:schemeClr>
                </a:solidFill>
              </a:rPr>
              <a:t>安排教育訓練，培養新圈。</a:t>
            </a:r>
            <a:endParaRPr kumimoji="1" lang="en-US" altLang="zh-TW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lnSpc>
                <a:spcPct val="100000"/>
              </a:lnSpc>
              <a:spcBef>
                <a:spcPts val="300"/>
              </a:spcBef>
            </a:pPr>
            <a:r>
              <a:rPr kumimoji="1" lang="zh-TW" altLang="en-US" dirty="0">
                <a:solidFill>
                  <a:schemeClr val="accent1">
                    <a:lumMod val="75000"/>
                  </a:schemeClr>
                </a:solidFill>
              </a:rPr>
              <a:t>協調正式工作與品管圈之關聯問題。</a:t>
            </a:r>
            <a:endParaRPr kumimoji="1" lang="en-US" altLang="zh-TW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lnSpc>
                <a:spcPct val="100000"/>
              </a:lnSpc>
              <a:spcBef>
                <a:spcPts val="300"/>
              </a:spcBef>
            </a:pPr>
            <a:r>
              <a:rPr kumimoji="1" lang="zh-TW" altLang="en-US" dirty="0">
                <a:solidFill>
                  <a:schemeClr val="accent1">
                    <a:lumMod val="75000"/>
                  </a:schemeClr>
                </a:solidFill>
              </a:rPr>
              <a:t>協助解決困難，適時向上級反應事項。</a:t>
            </a:r>
            <a:endParaRPr kumimoji="1" lang="en-US" altLang="zh-TW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lnSpc>
                <a:spcPct val="100000"/>
              </a:lnSpc>
              <a:spcBef>
                <a:spcPts val="300"/>
              </a:spcBef>
            </a:pPr>
            <a:r>
              <a:rPr kumimoji="1" lang="zh-TW" altLang="en-US" dirty="0">
                <a:solidFill>
                  <a:schemeClr val="accent1">
                    <a:lumMod val="75000"/>
                  </a:schemeClr>
                </a:solidFill>
              </a:rPr>
              <a:t>正確評價小組的活動，使活動能永續進行。</a:t>
            </a:r>
            <a:endParaRPr kumimoji="1" lang="en-US" altLang="zh-TW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lnSpc>
                <a:spcPct val="100000"/>
              </a:lnSpc>
              <a:spcBef>
                <a:spcPts val="300"/>
              </a:spcBef>
            </a:pPr>
            <a:r>
              <a:rPr kumimoji="1" lang="zh-TW" altLang="en-US" dirty="0">
                <a:solidFill>
                  <a:schemeClr val="accent1">
                    <a:lumMod val="75000"/>
                  </a:schemeClr>
                </a:solidFill>
              </a:rPr>
              <a:t>充分了解活動各項規定及行政手續，並隨時自我充實，提高能力</a:t>
            </a:r>
          </a:p>
          <a:p>
            <a:pPr marL="0" indent="0">
              <a:lnSpc>
                <a:spcPct val="100000"/>
              </a:lnSpc>
              <a:spcBef>
                <a:spcPts val="1200"/>
              </a:spcBef>
              <a:buNone/>
            </a:pPr>
            <a:endParaRPr kumimoji="1" lang="zh-TW" alt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C2487537-821E-294A-B813-9894F8BBF1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13</a:t>
            </a:fld>
            <a:endParaRPr kumimoji="1" lang="zh-TW" alt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/>
              <a:t>小組負責人的職責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604700" y="1714500"/>
            <a:ext cx="6982600" cy="4362450"/>
          </a:xfrm>
        </p:spPr>
        <p:txBody>
          <a:bodyPr>
            <a:noAutofit/>
          </a:bodyPr>
          <a:lstStyle/>
          <a:p>
            <a:pPr eaLnBrk="1" hangingPunct="1">
              <a:lnSpc>
                <a:spcPct val="100000"/>
              </a:lnSpc>
              <a:spcBef>
                <a:spcPts val="1200"/>
              </a:spcBef>
            </a:pPr>
            <a:r>
              <a:rPr kumimoji="1" lang="zh-TW" altLang="en-US" dirty="0">
                <a:solidFill>
                  <a:schemeClr val="accent1">
                    <a:lumMod val="75000"/>
                  </a:schemeClr>
                </a:solidFill>
              </a:rPr>
              <a:t>綜理主導改善小組之各項事務。</a:t>
            </a:r>
          </a:p>
          <a:p>
            <a:pPr eaLnBrk="1" hangingPunct="1">
              <a:lnSpc>
                <a:spcPct val="100000"/>
              </a:lnSpc>
              <a:spcBef>
                <a:spcPts val="1200"/>
              </a:spcBef>
            </a:pPr>
            <a:r>
              <a:rPr kumimoji="1" lang="zh-TW" altLang="en-US" dirty="0">
                <a:solidFill>
                  <a:schemeClr val="accent1">
                    <a:lumMod val="75000"/>
                  </a:schemeClr>
                </a:solidFill>
              </a:rPr>
              <a:t>鼓勵小組成員積極參與小組之各項活動。</a:t>
            </a:r>
          </a:p>
          <a:p>
            <a:pPr eaLnBrk="1" hangingPunct="1">
              <a:lnSpc>
                <a:spcPct val="100000"/>
              </a:lnSpc>
              <a:spcBef>
                <a:spcPts val="1200"/>
              </a:spcBef>
            </a:pPr>
            <a:r>
              <a:rPr kumimoji="1" lang="zh-TW" altLang="en-US" dirty="0">
                <a:solidFill>
                  <a:schemeClr val="accent1">
                    <a:lumMod val="75000"/>
                  </a:schemeClr>
                </a:solidFill>
              </a:rPr>
              <a:t>活動進度的控制與跟催。</a:t>
            </a:r>
          </a:p>
          <a:p>
            <a:pPr eaLnBrk="1" hangingPunct="1">
              <a:lnSpc>
                <a:spcPct val="100000"/>
              </a:lnSpc>
              <a:spcBef>
                <a:spcPts val="1200"/>
              </a:spcBef>
            </a:pPr>
            <a:r>
              <a:rPr kumimoji="1" lang="zh-TW" altLang="en-US" dirty="0">
                <a:solidFill>
                  <a:schemeClr val="accent1">
                    <a:lumMod val="75000"/>
                  </a:schemeClr>
                </a:solidFill>
              </a:rPr>
              <a:t>協助小組成員解決問題。</a:t>
            </a:r>
          </a:p>
          <a:p>
            <a:pPr eaLnBrk="1" hangingPunct="1">
              <a:lnSpc>
                <a:spcPct val="100000"/>
              </a:lnSpc>
              <a:spcBef>
                <a:spcPts val="1200"/>
              </a:spcBef>
            </a:pPr>
            <a:r>
              <a:rPr kumimoji="1" lang="zh-TW" altLang="en-US" dirty="0">
                <a:solidFill>
                  <a:schemeClr val="accent1">
                    <a:lumMod val="75000"/>
                  </a:schemeClr>
                </a:solidFill>
              </a:rPr>
              <a:t>代表改善小組與上級主管溝通協調。</a:t>
            </a:r>
          </a:p>
          <a:p>
            <a:pPr eaLnBrk="1" hangingPunct="1">
              <a:lnSpc>
                <a:spcPct val="100000"/>
              </a:lnSpc>
              <a:spcBef>
                <a:spcPts val="1200"/>
              </a:spcBef>
            </a:pPr>
            <a:r>
              <a:rPr kumimoji="1" lang="zh-TW" altLang="en-US" dirty="0">
                <a:solidFill>
                  <a:schemeClr val="accent1">
                    <a:lumMod val="75000"/>
                  </a:schemeClr>
                </a:solidFill>
              </a:rPr>
              <a:t>加強對小組改善活動各步驟的認知與應用。</a:t>
            </a:r>
          </a:p>
          <a:p>
            <a:pPr eaLnBrk="1" hangingPunct="1">
              <a:lnSpc>
                <a:spcPct val="100000"/>
              </a:lnSpc>
              <a:spcBef>
                <a:spcPts val="1200"/>
              </a:spcBef>
            </a:pPr>
            <a:r>
              <a:rPr kumimoji="1" lang="zh-TW" altLang="en-US" dirty="0">
                <a:solidFill>
                  <a:schemeClr val="accent1">
                    <a:lumMod val="75000"/>
                  </a:schemeClr>
                </a:solidFill>
              </a:rPr>
              <a:t>不斷吸收新知以分享小組成員。</a:t>
            </a:r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65597755-68F4-EF44-A23A-A260381B1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14</a:t>
            </a:fld>
            <a:endParaRPr kumimoji="1" lang="zh-TW" alt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/>
              <a:t>小組成員的職責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39293" y="1508125"/>
            <a:ext cx="7058800" cy="4435475"/>
          </a:xfrm>
        </p:spPr>
        <p:txBody>
          <a:bodyPr>
            <a:normAutofit/>
          </a:bodyPr>
          <a:lstStyle/>
          <a:p>
            <a:pPr eaLnBrk="1" hangingPunct="1">
              <a:lnSpc>
                <a:spcPct val="100000"/>
              </a:lnSpc>
              <a:spcBef>
                <a:spcPts val="1200"/>
              </a:spcBef>
            </a:pPr>
            <a:r>
              <a:rPr kumimoji="1" lang="zh-TW" altLang="en-US" dirty="0">
                <a:solidFill>
                  <a:schemeClr val="accent1">
                    <a:lumMod val="75000"/>
                  </a:schemeClr>
                </a:solidFill>
              </a:rPr>
              <a:t>主動負責地參與小組的各項活動。</a:t>
            </a:r>
          </a:p>
          <a:p>
            <a:pPr eaLnBrk="1" hangingPunct="1">
              <a:lnSpc>
                <a:spcPct val="100000"/>
              </a:lnSpc>
              <a:spcBef>
                <a:spcPts val="1200"/>
              </a:spcBef>
            </a:pPr>
            <a:r>
              <a:rPr kumimoji="1" lang="zh-TW" altLang="en-US" dirty="0">
                <a:solidFill>
                  <a:schemeClr val="accent1">
                    <a:lumMod val="75000"/>
                  </a:schemeClr>
                </a:solidFill>
              </a:rPr>
              <a:t>各種討論場合積極提出自己的意見及看法。</a:t>
            </a:r>
          </a:p>
          <a:p>
            <a:pPr eaLnBrk="1" hangingPunct="1">
              <a:lnSpc>
                <a:spcPct val="100000"/>
              </a:lnSpc>
              <a:spcBef>
                <a:spcPts val="1200"/>
              </a:spcBef>
            </a:pPr>
            <a:r>
              <a:rPr kumimoji="1" lang="zh-TW" altLang="en-US" dirty="0">
                <a:solidFill>
                  <a:schemeClr val="accent1">
                    <a:lumMod val="75000"/>
                  </a:schemeClr>
                </a:solidFill>
              </a:rPr>
              <a:t>尊重與遵守改善小組會議的各項決議。</a:t>
            </a:r>
          </a:p>
          <a:p>
            <a:pPr eaLnBrk="1" hangingPunct="1">
              <a:lnSpc>
                <a:spcPct val="100000"/>
              </a:lnSpc>
              <a:spcBef>
                <a:spcPts val="1200"/>
              </a:spcBef>
            </a:pPr>
            <a:r>
              <a:rPr kumimoji="1" lang="zh-TW" altLang="en-US" dirty="0">
                <a:solidFill>
                  <a:schemeClr val="accent1">
                    <a:lumMod val="75000"/>
                  </a:schemeClr>
                </a:solidFill>
              </a:rPr>
              <a:t>盡力達成所分派之各項工作。</a:t>
            </a:r>
          </a:p>
          <a:p>
            <a:pPr eaLnBrk="1" hangingPunct="1">
              <a:lnSpc>
                <a:spcPct val="100000"/>
              </a:lnSpc>
              <a:spcBef>
                <a:spcPts val="1200"/>
              </a:spcBef>
            </a:pPr>
            <a:r>
              <a:rPr kumimoji="1" lang="zh-TW" altLang="en-US" dirty="0">
                <a:solidFill>
                  <a:schemeClr val="accent1">
                    <a:lumMod val="75000"/>
                  </a:schemeClr>
                </a:solidFill>
              </a:rPr>
              <a:t>活動過程中遭遇問題的解決及回報。</a:t>
            </a:r>
          </a:p>
          <a:p>
            <a:pPr eaLnBrk="1" hangingPunct="1">
              <a:lnSpc>
                <a:spcPct val="100000"/>
              </a:lnSpc>
              <a:spcBef>
                <a:spcPts val="1200"/>
              </a:spcBef>
            </a:pPr>
            <a:r>
              <a:rPr kumimoji="1" lang="zh-TW" altLang="en-US" dirty="0">
                <a:solidFill>
                  <a:schemeClr val="accent1">
                    <a:lumMod val="75000"/>
                  </a:schemeClr>
                </a:solidFill>
              </a:rPr>
              <a:t>透過小組改善活動營造和諧工作氣氛。</a:t>
            </a:r>
          </a:p>
          <a:p>
            <a:pPr eaLnBrk="1" hangingPunct="1">
              <a:lnSpc>
                <a:spcPct val="100000"/>
              </a:lnSpc>
              <a:spcBef>
                <a:spcPts val="1200"/>
              </a:spcBef>
            </a:pPr>
            <a:r>
              <a:rPr kumimoji="1" lang="zh-TW" altLang="en-US" dirty="0">
                <a:solidFill>
                  <a:schemeClr val="accent1">
                    <a:lumMod val="75000"/>
                  </a:schemeClr>
                </a:solidFill>
              </a:rPr>
              <a:t>用心維護小組改善活動結果之標準化事項</a:t>
            </a:r>
            <a:r>
              <a:rPr lang="zh-TW" altLang="en-US" dirty="0">
                <a:latin typeface="Arial" charset="0"/>
              </a:rPr>
              <a:t>。</a:t>
            </a:r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71059FE8-BBC1-E348-B72E-6E41C50462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15</a:t>
            </a:fld>
            <a:endParaRPr kumimoji="1" lang="zh-TW" alt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E89A87AF-7295-AA4D-B771-09BA3D450742}"/>
              </a:ext>
            </a:extLst>
          </p:cNvPr>
          <p:cNvSpPr txBox="1">
            <a:spLocks noChangeArrowheads="1"/>
          </p:cNvSpPr>
          <p:nvPr/>
        </p:nvSpPr>
        <p:spPr>
          <a:xfrm>
            <a:off x="5143500" y="2135187"/>
            <a:ext cx="6934200" cy="25876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521B93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DFKai-SB" panose="03000509000000000000" pitchFamily="49" charset="-120"/>
              </a:defRPr>
            </a:lvl1pPr>
          </a:lstStyle>
          <a:p>
            <a:pPr>
              <a:lnSpc>
                <a:spcPct val="150000"/>
              </a:lnSpc>
              <a:defRPr/>
            </a:pPr>
            <a:r>
              <a:rPr kumimoji="1" lang="zh-TW" altLang="en-US" sz="5400" dirty="0">
                <a:solidFill>
                  <a:schemeClr val="accent1">
                    <a:lumMod val="50000"/>
                  </a:schemeClr>
                </a:solidFill>
              </a:rPr>
              <a:t>改善小組</a:t>
            </a:r>
            <a:br>
              <a:rPr kumimoji="1" lang="en-US" altLang="zh-TW" sz="54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kumimoji="1" lang="zh-TW" altLang="en-US" sz="5400" dirty="0">
                <a:solidFill>
                  <a:schemeClr val="accent1">
                    <a:lumMod val="50000"/>
                  </a:schemeClr>
                </a:solidFill>
              </a:rPr>
              <a:t>會議的召開</a:t>
            </a:r>
          </a:p>
        </p:txBody>
      </p:sp>
    </p:spTree>
    <p:extLst>
      <p:ext uri="{BB962C8B-B14F-4D97-AF65-F5344CB8AC3E}">
        <p14:creationId xmlns:p14="http://schemas.microsoft.com/office/powerpoint/2010/main" val="39354101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dirty="0">
                <a:latin typeface="Arial" charset="0"/>
              </a:rPr>
              <a:t>改善小組會議召開的原則</a:t>
            </a:r>
            <a:endParaRPr lang="en-US" altLang="zh-TW" sz="2800" dirty="0">
              <a:latin typeface="Arial" charset="0"/>
            </a:endParaRP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69839" y="1417563"/>
            <a:ext cx="8397707" cy="4859336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1200"/>
              </a:spcBef>
            </a:pPr>
            <a:r>
              <a:rPr kumimoji="1" lang="zh-TW" altLang="en-US" dirty="0">
                <a:solidFill>
                  <a:schemeClr val="accent1">
                    <a:lumMod val="75000"/>
                  </a:schemeClr>
                </a:solidFill>
              </a:rPr>
              <a:t>選擇比較不會受干擾的開會地點。</a:t>
            </a:r>
          </a:p>
          <a:p>
            <a:pPr eaLnBrk="1" hangingPunct="1">
              <a:lnSpc>
                <a:spcPct val="100000"/>
              </a:lnSpc>
              <a:spcBef>
                <a:spcPts val="1200"/>
              </a:spcBef>
            </a:pPr>
            <a:r>
              <a:rPr kumimoji="1" lang="zh-TW" altLang="en-US" dirty="0">
                <a:solidFill>
                  <a:schemeClr val="accent1">
                    <a:lumMod val="75000"/>
                  </a:schemeClr>
                </a:solidFill>
              </a:rPr>
              <a:t>安排適當時間召開改善小組會議。</a:t>
            </a:r>
          </a:p>
          <a:p>
            <a:pPr eaLnBrk="1" hangingPunct="1">
              <a:lnSpc>
                <a:spcPct val="100000"/>
              </a:lnSpc>
              <a:spcBef>
                <a:spcPts val="1200"/>
              </a:spcBef>
            </a:pPr>
            <a:r>
              <a:rPr kumimoji="1" lang="zh-TW" altLang="en-US" dirty="0">
                <a:solidFill>
                  <a:schemeClr val="accent1">
                    <a:lumMod val="75000"/>
                  </a:schemeClr>
                </a:solidFill>
              </a:rPr>
              <a:t>主席與記錄由小組成員輪流擔任。</a:t>
            </a:r>
          </a:p>
          <a:p>
            <a:pPr eaLnBrk="1" hangingPunct="1">
              <a:lnSpc>
                <a:spcPct val="100000"/>
              </a:lnSpc>
              <a:spcBef>
                <a:spcPts val="1200"/>
              </a:spcBef>
            </a:pPr>
            <a:r>
              <a:rPr kumimoji="1" lang="zh-TW" altLang="en-US" dirty="0">
                <a:solidFill>
                  <a:schemeClr val="accent1">
                    <a:lumMod val="75000"/>
                  </a:schemeClr>
                </a:solidFill>
              </a:rPr>
              <a:t>確實通知每一位小組成員參與</a:t>
            </a:r>
          </a:p>
          <a:p>
            <a:pPr eaLnBrk="1" hangingPunct="1">
              <a:lnSpc>
                <a:spcPct val="100000"/>
              </a:lnSpc>
              <a:spcBef>
                <a:spcPts val="1200"/>
              </a:spcBef>
            </a:pPr>
            <a:r>
              <a:rPr kumimoji="1" lang="zh-TW" altLang="en-US" dirty="0">
                <a:solidFill>
                  <a:schemeClr val="accent1">
                    <a:lumMod val="75000"/>
                  </a:schemeClr>
                </a:solidFill>
              </a:rPr>
              <a:t>做好改善小組會議前的準備，如會議資料、白板、茶水點心</a:t>
            </a:r>
            <a:r>
              <a:rPr kumimoji="1" lang="en-US" altLang="zh-TW" dirty="0">
                <a:solidFill>
                  <a:schemeClr val="accent1">
                    <a:lumMod val="75000"/>
                  </a:schemeClr>
                </a:solidFill>
              </a:rPr>
              <a:t>…</a:t>
            </a:r>
            <a:r>
              <a:rPr kumimoji="1" lang="zh-TW" altLang="en-US" dirty="0">
                <a:solidFill>
                  <a:schemeClr val="accent1">
                    <a:lumMod val="75000"/>
                  </a:schemeClr>
                </a:solidFill>
              </a:rPr>
              <a:t>等。</a:t>
            </a:r>
          </a:p>
          <a:p>
            <a:pPr eaLnBrk="1" hangingPunct="1">
              <a:lnSpc>
                <a:spcPct val="100000"/>
              </a:lnSpc>
              <a:spcBef>
                <a:spcPts val="1200"/>
              </a:spcBef>
            </a:pPr>
            <a:r>
              <a:rPr kumimoji="1" lang="zh-TW" altLang="en-US" dirty="0">
                <a:solidFill>
                  <a:schemeClr val="accent1">
                    <a:lumMod val="75000"/>
                  </a:schemeClr>
                </a:solidFill>
              </a:rPr>
              <a:t>主席應控制時間並營造輕鬆發言的氣氛。</a:t>
            </a:r>
          </a:p>
          <a:p>
            <a:pPr eaLnBrk="1" hangingPunct="1">
              <a:lnSpc>
                <a:spcPct val="100000"/>
              </a:lnSpc>
              <a:spcBef>
                <a:spcPts val="1200"/>
              </a:spcBef>
            </a:pPr>
            <a:r>
              <a:rPr kumimoji="1" lang="zh-TW" altLang="en-US" dirty="0">
                <a:solidFill>
                  <a:schemeClr val="accent1">
                    <a:lumMod val="75000"/>
                  </a:schemeClr>
                </a:solidFill>
              </a:rPr>
              <a:t>討論內容可穿插一部份生活話題，但不可偏離主題太遠或者太久，而形成無邊漫談。</a:t>
            </a:r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08EA73E5-F3EE-5441-BC39-6697D0C390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17</a:t>
            </a:fld>
            <a:endParaRPr kumimoji="1" lang="zh-TW" alt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Arial" charset="0"/>
              </a:rPr>
              <a:t>選擇比較不會受干擾的開會地點</a:t>
            </a:r>
          </a:p>
        </p:txBody>
      </p:sp>
      <p:pic>
        <p:nvPicPr>
          <p:cNvPr id="7" name="Picture 2" descr="1">
            <a:extLst>
              <a:ext uri="{FF2B5EF4-FFF2-40B4-BE49-F238E27FC236}">
                <a16:creationId xmlns:a16="http://schemas.microsoft.com/office/drawing/2014/main" id="{45EA309E-A315-304D-B051-DA24B783FB8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762"/>
          <a:stretch/>
        </p:blipFill>
        <p:spPr bwMode="auto">
          <a:xfrm>
            <a:off x="1817193" y="1067194"/>
            <a:ext cx="8502999" cy="5498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AutoShape 3">
            <a:extLst>
              <a:ext uri="{FF2B5EF4-FFF2-40B4-BE49-F238E27FC236}">
                <a16:creationId xmlns:a16="http://schemas.microsoft.com/office/drawing/2014/main" id="{46C2B554-1359-E749-A72A-866F30E003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12509" y="1671093"/>
            <a:ext cx="1511300" cy="533400"/>
          </a:xfrm>
          <a:prstGeom prst="wedgeEllipseCallout">
            <a:avLst>
              <a:gd name="adj1" fmla="val -22460"/>
              <a:gd name="adj2" fmla="val 125595"/>
            </a:avLst>
          </a:prstGeom>
          <a:solidFill>
            <a:srgbClr val="CCFF33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zh-TW" altLang="en-US" sz="1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我會水母漂囉</a:t>
            </a:r>
            <a:endParaRPr kumimoji="1" lang="zh-TW" altLang="en-US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9" name="AutoShape 4">
            <a:extLst>
              <a:ext uri="{FF2B5EF4-FFF2-40B4-BE49-F238E27FC236}">
                <a16:creationId xmlns:a16="http://schemas.microsoft.com/office/drawing/2014/main" id="{EC73024F-94C2-3044-BD2C-50FD724C90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11931" y="2228520"/>
            <a:ext cx="1657350" cy="533400"/>
          </a:xfrm>
          <a:prstGeom prst="cloudCallout">
            <a:avLst>
              <a:gd name="adj1" fmla="val -78160"/>
              <a:gd name="adj2" fmla="val 53572"/>
            </a:avLst>
          </a:prstGeom>
          <a:solidFill>
            <a:schemeClr val="accent2">
              <a:lumMod val="20000"/>
              <a:lumOff val="80000"/>
            </a:schemeClr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/>
            <a:r>
              <a:rPr kumimoji="1" lang="zh-TW" altLang="en-US" sz="1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那可是我教的ㄋ</a:t>
            </a:r>
            <a:endParaRPr kumimoji="1" lang="zh-TW" altLang="en-US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0" name="AutoShape 5">
            <a:extLst>
              <a:ext uri="{FF2B5EF4-FFF2-40B4-BE49-F238E27FC236}">
                <a16:creationId xmlns:a16="http://schemas.microsoft.com/office/drawing/2014/main" id="{1FCA6398-81F8-BC4D-96B4-7330D585A3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28850" y="2188653"/>
            <a:ext cx="2647535" cy="533400"/>
          </a:xfrm>
          <a:prstGeom prst="wedgeEllipseCallout">
            <a:avLst>
              <a:gd name="adj1" fmla="val 39139"/>
              <a:gd name="adj2" fmla="val 85717"/>
            </a:avLst>
          </a:prstGeom>
          <a:solidFill>
            <a:srgbClr val="FFFF99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zh-TW" altLang="en-US" sz="1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哼</a:t>
            </a:r>
            <a:r>
              <a:rPr kumimoji="1" lang="en-US" altLang="zh-TW" sz="1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!</a:t>
            </a:r>
            <a:r>
              <a:rPr kumimoji="1" lang="zh-TW" altLang="en-US" sz="1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游泳對我來說真是太簡單囉</a:t>
            </a:r>
            <a:endParaRPr kumimoji="1" lang="zh-TW" altLang="en-US" sz="12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1" name="AutoShape 6">
            <a:extLst>
              <a:ext uri="{FF2B5EF4-FFF2-40B4-BE49-F238E27FC236}">
                <a16:creationId xmlns:a16="http://schemas.microsoft.com/office/drawing/2014/main" id="{8AF1BC7A-675E-A942-BF82-19917FEEF4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5113" y="1695120"/>
            <a:ext cx="2376486" cy="533400"/>
          </a:xfrm>
          <a:prstGeom prst="cloudCallout">
            <a:avLst>
              <a:gd name="adj1" fmla="val 1335"/>
              <a:gd name="adj2" fmla="val 172919"/>
            </a:avLst>
          </a:prstGeom>
          <a:solidFill>
            <a:srgbClr val="FF99CC"/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zh-TW" altLang="en-US" sz="1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真討厭穿泳裝還要照相</a:t>
            </a:r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4A32AC54-7E1C-4541-8A02-491AE6444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18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139957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Arial" charset="0"/>
              </a:rPr>
              <a:t>選擇比較不會受干擾的開會地點</a:t>
            </a:r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4A32AC54-7E1C-4541-8A02-491AE6444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19</a:t>
            </a:fld>
            <a:endParaRPr kumimoji="1" lang="zh-TW" altLang="en-US"/>
          </a:p>
        </p:txBody>
      </p:sp>
      <p:pic>
        <p:nvPicPr>
          <p:cNvPr id="1026" name="Picture 2" descr="會議室">
            <a:extLst>
              <a:ext uri="{FF2B5EF4-FFF2-40B4-BE49-F238E27FC236}">
                <a16:creationId xmlns:a16="http://schemas.microsoft.com/office/drawing/2014/main" id="{8F7261F3-76F0-3CBD-F10C-0D5E8A1BAF1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52" b="10476"/>
          <a:stretch/>
        </p:blipFill>
        <p:spPr bwMode="auto">
          <a:xfrm>
            <a:off x="1967706" y="1495916"/>
            <a:ext cx="8256587" cy="4702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43335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BFD4712A-B687-06CA-A1B1-49885ED2DC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018" name="Rectangle 2">
            <a:extLst>
              <a:ext uri="{FF2B5EF4-FFF2-40B4-BE49-F238E27FC236}">
                <a16:creationId xmlns:a16="http://schemas.microsoft.com/office/drawing/2014/main" id="{CAE0185C-C959-8F8B-457E-BDDBED97266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17836" y="374219"/>
            <a:ext cx="6156325" cy="566738"/>
          </a:xfrm>
          <a:prstGeom prst="rect">
            <a:avLst/>
          </a:prstGeom>
        </p:spPr>
        <p:txBody>
          <a:bodyPr>
            <a:noAutofit/>
          </a:bodyPr>
          <a:lstStyle/>
          <a:p>
            <a:pPr eaLnBrk="1" hangingPunct="1">
              <a:spcBef>
                <a:spcPts val="1200"/>
              </a:spcBef>
            </a:pPr>
            <a:r>
              <a:rPr lang="zh-TW" altLang="en-US" dirty="0">
                <a:latin typeface="+mn-lt"/>
              </a:rPr>
              <a:t>課程大綱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00543F68-C9A0-5807-7BDB-F681794F64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45FFF-803D-4625-BD78-87FB26207FE8}" type="slidenum">
              <a:rPr lang="zh-CN" altLang="en-US" smtClean="0"/>
              <a:t>2</a:t>
            </a:fld>
            <a:endParaRPr lang="zh-CN" alt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8AAE992-BA23-324C-279C-6EA58F7FFA6E}"/>
              </a:ext>
            </a:extLst>
          </p:cNvPr>
          <p:cNvSpPr txBox="1">
            <a:spLocks noChangeArrowheads="1"/>
          </p:cNvSpPr>
          <p:nvPr/>
        </p:nvSpPr>
        <p:spPr>
          <a:xfrm>
            <a:off x="3457574" y="1417763"/>
            <a:ext cx="5276850" cy="402247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3399FF"/>
                </a:solidFill>
              </a14:hiddenFill>
            </a:ext>
          </a:extLst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kern="1200">
                <a:solidFill>
                  <a:schemeClr val="accent1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accent1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accent1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accent1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accent1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kumimoji="1" lang="zh-TW" altLang="en-US" sz="3200" dirty="0"/>
              <a:t>組成改善小組</a:t>
            </a:r>
          </a:p>
          <a:p>
            <a:pPr>
              <a:lnSpc>
                <a:spcPct val="150000"/>
              </a:lnSpc>
              <a:defRPr/>
            </a:pPr>
            <a:r>
              <a:rPr kumimoji="1" lang="zh-TW" altLang="en-US" sz="3200" dirty="0"/>
              <a:t>改善小組各角色之職責</a:t>
            </a:r>
          </a:p>
          <a:p>
            <a:pPr>
              <a:lnSpc>
                <a:spcPct val="150000"/>
              </a:lnSpc>
              <a:defRPr/>
            </a:pPr>
            <a:r>
              <a:rPr kumimoji="1" lang="zh-TW" altLang="en-US" sz="3200" dirty="0"/>
              <a:t>改善小組會議的召開</a:t>
            </a:r>
            <a:endParaRPr kumimoji="1" lang="en-US" altLang="zh-TW" sz="3200" dirty="0"/>
          </a:p>
          <a:p>
            <a:pPr>
              <a:lnSpc>
                <a:spcPct val="150000"/>
              </a:lnSpc>
              <a:defRPr/>
            </a:pPr>
            <a:r>
              <a:rPr kumimoji="1" lang="zh-TW" altLang="en-US" sz="3200" dirty="0"/>
              <a:t>改善小組會議紀錄的撰寫</a:t>
            </a:r>
          </a:p>
        </p:txBody>
      </p:sp>
    </p:spTree>
    <p:extLst>
      <p:ext uri="{BB962C8B-B14F-4D97-AF65-F5344CB8AC3E}">
        <p14:creationId xmlns:p14="http://schemas.microsoft.com/office/powerpoint/2010/main" val="1089861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dirty="0">
                <a:latin typeface="Arial" charset="0"/>
              </a:rPr>
              <a:t>主持改善小組會議的要領</a:t>
            </a:r>
            <a:r>
              <a:rPr lang="en-US" altLang="zh-TW" sz="2800" dirty="0">
                <a:latin typeface="Arial" charset="0"/>
              </a:rPr>
              <a:t>1/2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86539" y="1479551"/>
            <a:ext cx="9364307" cy="4518025"/>
          </a:xfrm>
        </p:spPr>
        <p:txBody>
          <a:bodyPr>
            <a:normAutofit/>
          </a:bodyPr>
          <a:lstStyle/>
          <a:p>
            <a:pPr eaLnBrk="1" hangingPunct="1">
              <a:lnSpc>
                <a:spcPct val="110000"/>
              </a:lnSpc>
            </a:pPr>
            <a:r>
              <a:rPr kumimoji="1" lang="zh-TW" altLang="en-US" dirty="0">
                <a:solidFill>
                  <a:schemeClr val="accent1">
                    <a:lumMod val="75000"/>
                  </a:schemeClr>
                </a:solidFill>
              </a:rPr>
              <a:t>應該積極誘導較少發言小組成員提出意見，以營造全員參與及廣泛討論的氣氛。</a:t>
            </a:r>
          </a:p>
          <a:p>
            <a:pPr eaLnBrk="1" hangingPunct="1">
              <a:lnSpc>
                <a:spcPct val="110000"/>
              </a:lnSpc>
            </a:pPr>
            <a:r>
              <a:rPr kumimoji="1" lang="zh-TW" altLang="en-US" dirty="0">
                <a:solidFill>
                  <a:schemeClr val="accent1">
                    <a:lumMod val="75000"/>
                  </a:schemeClr>
                </a:solidFill>
              </a:rPr>
              <a:t>適時指定經驗豐富的小組成員針對某一特定議題發言，以借重其專業能力。</a:t>
            </a:r>
          </a:p>
          <a:p>
            <a:pPr eaLnBrk="1" hangingPunct="1">
              <a:lnSpc>
                <a:spcPct val="110000"/>
              </a:lnSpc>
            </a:pPr>
            <a:r>
              <a:rPr kumimoji="1" lang="zh-TW" altLang="en-US" dirty="0">
                <a:solidFill>
                  <a:schemeClr val="accent1">
                    <a:lumMod val="75000"/>
                  </a:schemeClr>
                </a:solidFill>
              </a:rPr>
              <a:t>利用小組成員提出之問題，反問其他小組成員，以使問題之思考更加寬廣。</a:t>
            </a:r>
            <a:endParaRPr kumimoji="1" lang="en-US" altLang="zh-TW" dirty="0">
              <a:solidFill>
                <a:schemeClr val="accent1">
                  <a:lumMod val="7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r>
              <a:rPr kumimoji="1" lang="zh-TW" altLang="en-US" dirty="0">
                <a:solidFill>
                  <a:schemeClr val="accent1">
                    <a:lumMod val="75000"/>
                  </a:schemeClr>
                </a:solidFill>
              </a:rPr>
              <a:t>針對較主觀之小組成員，主席可對其問題以尊重的口吻反問，以建立共同解決問題的共識。</a:t>
            </a:r>
          </a:p>
          <a:p>
            <a:pPr marL="0" indent="0">
              <a:lnSpc>
                <a:spcPct val="110000"/>
              </a:lnSpc>
              <a:buNone/>
            </a:pPr>
            <a:endParaRPr lang="zh-TW" altLang="en-US" sz="2400" dirty="0">
              <a:latin typeface="Arial" charset="0"/>
            </a:endParaRPr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047F0AB0-20C8-B542-9EDC-631EC22D0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20</a:t>
            </a:fld>
            <a:endParaRPr kumimoji="1" lang="zh-TW" alt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dirty="0">
                <a:latin typeface="Arial" charset="0"/>
              </a:rPr>
              <a:t>主持改善小組會議的要領</a:t>
            </a:r>
            <a:r>
              <a:rPr lang="en-US" altLang="zh-TW" sz="2800" dirty="0">
                <a:latin typeface="Arial" charset="0"/>
              </a:rPr>
              <a:t>2/2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26954" y="1593851"/>
            <a:ext cx="8738091" cy="4518025"/>
          </a:xfrm>
        </p:spPr>
        <p:txBody>
          <a:bodyPr>
            <a:noAutofit/>
          </a:bodyPr>
          <a:lstStyle/>
          <a:p>
            <a:pPr eaLnBrk="1" hangingPunct="1">
              <a:lnSpc>
                <a:spcPct val="150000"/>
              </a:lnSpc>
            </a:pPr>
            <a:r>
              <a:rPr kumimoji="1" lang="zh-TW" altLang="en-US" sz="3200" dirty="0">
                <a:solidFill>
                  <a:schemeClr val="accent1">
                    <a:lumMod val="75000"/>
                  </a:schemeClr>
                </a:solidFill>
              </a:rPr>
              <a:t>發問問題時不要長篇大論，盡量簡單易懂。</a:t>
            </a:r>
          </a:p>
          <a:p>
            <a:pPr eaLnBrk="1" hangingPunct="1">
              <a:lnSpc>
                <a:spcPct val="150000"/>
              </a:lnSpc>
            </a:pPr>
            <a:r>
              <a:rPr kumimoji="1" lang="zh-TW" altLang="en-US" sz="3200" dirty="0">
                <a:solidFill>
                  <a:schemeClr val="accent1">
                    <a:lumMod val="75000"/>
                  </a:schemeClr>
                </a:solidFill>
              </a:rPr>
              <a:t>詢問問題時須考慮讓小組成員有思考時間，並且降低壓迫感。</a:t>
            </a:r>
          </a:p>
          <a:p>
            <a:pPr eaLnBrk="1" hangingPunct="1">
              <a:lnSpc>
                <a:spcPct val="150000"/>
              </a:lnSpc>
            </a:pPr>
            <a:r>
              <a:rPr kumimoji="1" lang="zh-TW" altLang="en-US" sz="3200" dirty="0">
                <a:solidFill>
                  <a:schemeClr val="accent1">
                    <a:lumMod val="75000"/>
                  </a:schemeClr>
                </a:solidFill>
              </a:rPr>
              <a:t>隨時注意討論內容不要偏離主題，並且維持會議秩序及氣氛。</a:t>
            </a:r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796B8327-71C5-2A46-B3D7-730BD549B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21</a:t>
            </a:fld>
            <a:endParaRPr kumimoji="1" lang="zh-TW" alt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E89A87AF-7295-AA4D-B771-09BA3D450742}"/>
              </a:ext>
            </a:extLst>
          </p:cNvPr>
          <p:cNvSpPr txBox="1">
            <a:spLocks noChangeArrowheads="1"/>
          </p:cNvSpPr>
          <p:nvPr/>
        </p:nvSpPr>
        <p:spPr>
          <a:xfrm>
            <a:off x="5143500" y="2135187"/>
            <a:ext cx="6934200" cy="25876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521B93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DFKai-SB" panose="03000509000000000000" pitchFamily="49" charset="-120"/>
              </a:defRPr>
            </a:lvl1pPr>
          </a:lstStyle>
          <a:p>
            <a:pPr>
              <a:lnSpc>
                <a:spcPct val="150000"/>
              </a:lnSpc>
              <a:defRPr/>
            </a:pPr>
            <a:r>
              <a:rPr kumimoji="1" lang="zh-TW" altLang="en-US" sz="5400" dirty="0">
                <a:solidFill>
                  <a:schemeClr val="accent1">
                    <a:lumMod val="50000"/>
                  </a:schemeClr>
                </a:solidFill>
              </a:rPr>
              <a:t>改善小組</a:t>
            </a:r>
            <a:br>
              <a:rPr kumimoji="1" lang="en-US" altLang="zh-TW" sz="54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kumimoji="1" lang="zh-TW" altLang="en-US" sz="5400" dirty="0">
                <a:solidFill>
                  <a:schemeClr val="accent1">
                    <a:lumMod val="50000"/>
                  </a:schemeClr>
                </a:solidFill>
              </a:rPr>
              <a:t>會議紀錄的撰寫</a:t>
            </a:r>
          </a:p>
        </p:txBody>
      </p:sp>
    </p:spTree>
    <p:extLst>
      <p:ext uri="{BB962C8B-B14F-4D97-AF65-F5344CB8AC3E}">
        <p14:creationId xmlns:p14="http://schemas.microsoft.com/office/powerpoint/2010/main" val="34758881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dirty="0"/>
              <a:t>改善小組會議紀錄的撰寫</a:t>
            </a:r>
            <a:r>
              <a:rPr lang="en-US" altLang="zh-TW" sz="2800" dirty="0">
                <a:latin typeface="Arial" charset="0"/>
              </a:rPr>
              <a:t>1/2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6000" y="1422401"/>
            <a:ext cx="10800000" cy="4216399"/>
          </a:xfrm>
        </p:spPr>
        <p:txBody>
          <a:bodyPr>
            <a:normAutofit/>
          </a:bodyPr>
          <a:lstStyle/>
          <a:p>
            <a:pPr eaLnBrk="1" hangingPunct="1">
              <a:lnSpc>
                <a:spcPct val="100000"/>
              </a:lnSpc>
              <a:spcBef>
                <a:spcPts val="1200"/>
              </a:spcBef>
            </a:pPr>
            <a:r>
              <a:rPr kumimoji="1" lang="zh-TW" altLang="en-US" dirty="0">
                <a:solidFill>
                  <a:schemeClr val="accent1">
                    <a:lumMod val="75000"/>
                  </a:schemeClr>
                </a:solidFill>
              </a:rPr>
              <a:t>需仔細填註本次改善小組會議召開之主題、日期、時間、地點、主席、記錄等資料。</a:t>
            </a:r>
          </a:p>
          <a:p>
            <a:pPr eaLnBrk="1" hangingPunct="1">
              <a:lnSpc>
                <a:spcPct val="100000"/>
              </a:lnSpc>
              <a:spcBef>
                <a:spcPts val="1200"/>
              </a:spcBef>
            </a:pPr>
            <a:r>
              <a:rPr kumimoji="1" lang="zh-TW" altLang="en-US" dirty="0">
                <a:solidFill>
                  <a:schemeClr val="accent1">
                    <a:lumMod val="75000"/>
                  </a:schemeClr>
                </a:solidFill>
              </a:rPr>
              <a:t>請出席人員逐一於改善小組會議紀錄上親自簽名。</a:t>
            </a:r>
          </a:p>
          <a:p>
            <a:pPr eaLnBrk="1" hangingPunct="1">
              <a:lnSpc>
                <a:spcPct val="100000"/>
              </a:lnSpc>
              <a:spcBef>
                <a:spcPts val="1200"/>
              </a:spcBef>
            </a:pPr>
            <a:r>
              <a:rPr kumimoji="1" lang="zh-TW" altLang="en-US" dirty="0">
                <a:solidFill>
                  <a:schemeClr val="accent1">
                    <a:lumMod val="75000"/>
                  </a:schemeClr>
                </a:solidFill>
              </a:rPr>
              <a:t>上次會議決議事項執行情形之追查報告，需繼續納入會議紀錄，並將尚未完成之部分另外列出，以便於下次會議時繼續追蹤，直至改善完成為止。方式</a:t>
            </a:r>
            <a:r>
              <a:rPr kumimoji="1" lang="en-US" altLang="zh-TW" dirty="0">
                <a:solidFill>
                  <a:schemeClr val="accent1">
                    <a:lumMod val="75000"/>
                  </a:schemeClr>
                </a:solidFill>
              </a:rPr>
              <a:t>…</a:t>
            </a:r>
            <a:r>
              <a:rPr kumimoji="1" lang="zh-TW" altLang="en-US" dirty="0">
                <a:solidFill>
                  <a:schemeClr val="accent1">
                    <a:lumMod val="75000"/>
                  </a:schemeClr>
                </a:solidFill>
              </a:rPr>
              <a:t>等。</a:t>
            </a:r>
            <a:endParaRPr kumimoji="1" lang="en-US" altLang="zh-TW" dirty="0">
              <a:solidFill>
                <a:schemeClr val="accent1">
                  <a:lumMod val="75000"/>
                </a:schemeClr>
              </a:solidFill>
            </a:endParaRPr>
          </a:p>
          <a:p>
            <a:pPr eaLnBrk="1" hangingPunct="1">
              <a:lnSpc>
                <a:spcPct val="100000"/>
              </a:lnSpc>
              <a:spcBef>
                <a:spcPts val="1200"/>
              </a:spcBef>
            </a:pPr>
            <a:r>
              <a:rPr kumimoji="1" lang="zh-TW" altLang="en-US" dirty="0">
                <a:solidFill>
                  <a:schemeClr val="accent1">
                    <a:lumMod val="75000"/>
                  </a:schemeClr>
                </a:solidFill>
              </a:rPr>
              <a:t>逐條記下討論事項內容、提案人、決議、執行時間、地點、方法、負責人、完成期限、完成後之驗收及確認方式</a:t>
            </a:r>
            <a:r>
              <a:rPr kumimoji="1" lang="en-US" altLang="zh-TW" dirty="0">
                <a:solidFill>
                  <a:schemeClr val="accent1">
                    <a:lumMod val="75000"/>
                  </a:schemeClr>
                </a:solidFill>
              </a:rPr>
              <a:t>…</a:t>
            </a:r>
            <a:r>
              <a:rPr kumimoji="1" lang="zh-TW" altLang="en-US" dirty="0">
                <a:solidFill>
                  <a:schemeClr val="accent1">
                    <a:lumMod val="75000"/>
                  </a:schemeClr>
                </a:solidFill>
              </a:rPr>
              <a:t>等。</a:t>
            </a:r>
          </a:p>
          <a:p>
            <a:pPr eaLnBrk="1" hangingPunct="1">
              <a:lnSpc>
                <a:spcPct val="100000"/>
              </a:lnSpc>
              <a:spcBef>
                <a:spcPts val="1200"/>
              </a:spcBef>
            </a:pPr>
            <a:endParaRPr lang="zh-TW" altLang="en-US" sz="2400" dirty="0"/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D81A355D-0D75-9749-85BA-28B7E4358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23</a:t>
            </a:fld>
            <a:endParaRPr kumimoji="1" lang="zh-TW" alt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dirty="0"/>
              <a:t>改善小組會議紀錄的撰寫</a:t>
            </a:r>
            <a:r>
              <a:rPr lang="en-US" altLang="zh-TW" sz="2800" dirty="0">
                <a:latin typeface="Arial" charset="0"/>
              </a:rPr>
              <a:t>2/2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8693" y="1479551"/>
            <a:ext cx="10800000" cy="4159249"/>
          </a:xfrm>
        </p:spPr>
        <p:txBody>
          <a:bodyPr>
            <a:noAutofit/>
          </a:bodyPr>
          <a:lstStyle/>
          <a:p>
            <a:pPr eaLnBrk="1" hangingPunct="1">
              <a:lnSpc>
                <a:spcPct val="100000"/>
              </a:lnSpc>
              <a:spcBef>
                <a:spcPts val="1200"/>
              </a:spcBef>
            </a:pPr>
            <a:r>
              <a:rPr kumimoji="1" lang="zh-TW" altLang="en-US" dirty="0">
                <a:solidFill>
                  <a:schemeClr val="accent1">
                    <a:lumMod val="75000"/>
                  </a:schemeClr>
                </a:solidFill>
              </a:rPr>
              <a:t>主管或輔導員於改善小組會議中提出之指示方向或改善重點，應詳實記錄，以免改善方向與機構政策有所偏差。</a:t>
            </a:r>
          </a:p>
          <a:p>
            <a:pPr eaLnBrk="1" hangingPunct="1">
              <a:lnSpc>
                <a:spcPct val="100000"/>
              </a:lnSpc>
              <a:spcBef>
                <a:spcPts val="1200"/>
              </a:spcBef>
            </a:pPr>
            <a:r>
              <a:rPr kumimoji="1" lang="zh-TW" altLang="en-US" dirty="0">
                <a:solidFill>
                  <a:schemeClr val="accent1">
                    <a:lumMod val="75000"/>
                  </a:schemeClr>
                </a:solidFill>
              </a:rPr>
              <a:t>可採用敘述法編撰改善小組會議紀錄，以使整個改善歷程能較完整保存下來。</a:t>
            </a:r>
            <a:endParaRPr kumimoji="1" lang="en-US" altLang="zh-TW" dirty="0">
              <a:solidFill>
                <a:schemeClr val="accent1">
                  <a:lumMod val="75000"/>
                </a:schemeClr>
              </a:solidFill>
            </a:endParaRPr>
          </a:p>
          <a:p>
            <a:pPr eaLnBrk="1" hangingPunct="1">
              <a:lnSpc>
                <a:spcPct val="100000"/>
              </a:lnSpc>
              <a:spcBef>
                <a:spcPts val="1200"/>
              </a:spcBef>
            </a:pPr>
            <a:r>
              <a:rPr kumimoji="1" lang="zh-TW" altLang="en-US" dirty="0">
                <a:solidFill>
                  <a:schemeClr val="accent1">
                    <a:lumMod val="75000"/>
                  </a:schemeClr>
                </a:solidFill>
              </a:rPr>
              <a:t>於會議結束前，將本次會議紀錄誦讀一遍，以確認小組成員們的共識。</a:t>
            </a:r>
          </a:p>
          <a:p>
            <a:pPr eaLnBrk="1" hangingPunct="1">
              <a:lnSpc>
                <a:spcPct val="100000"/>
              </a:lnSpc>
              <a:spcBef>
                <a:spcPts val="1200"/>
              </a:spcBef>
            </a:pPr>
            <a:r>
              <a:rPr kumimoji="1" lang="zh-TW" altLang="en-US" dirty="0">
                <a:solidFill>
                  <a:schemeClr val="accent1">
                    <a:lumMod val="75000"/>
                  </a:schemeClr>
                </a:solidFill>
              </a:rPr>
              <a:t>紀錄作成後，請傳閱未出席人員，請其瀏覽內容並簽名，再上陳各級主管，並公告及分發各相關人員。</a:t>
            </a:r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E4C3A39F-DD8F-5048-A50A-5FF3B2846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24</a:t>
            </a:fld>
            <a:endParaRPr kumimoji="1" lang="zh-TW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E89A87AF-7295-AA4D-B771-09BA3D450742}"/>
              </a:ext>
            </a:extLst>
          </p:cNvPr>
          <p:cNvSpPr txBox="1">
            <a:spLocks noChangeArrowheads="1"/>
          </p:cNvSpPr>
          <p:nvPr/>
        </p:nvSpPr>
        <p:spPr>
          <a:xfrm>
            <a:off x="5143500" y="2135187"/>
            <a:ext cx="6934200" cy="25876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521B93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DFKai-SB" panose="03000509000000000000" pitchFamily="49" charset="-120"/>
              </a:defRPr>
            </a:lvl1pPr>
          </a:lstStyle>
          <a:p>
            <a:pPr>
              <a:lnSpc>
                <a:spcPct val="150000"/>
              </a:lnSpc>
              <a:defRPr/>
            </a:pPr>
            <a:r>
              <a:rPr kumimoji="1" lang="zh-TW" altLang="en-US" sz="5400" dirty="0">
                <a:solidFill>
                  <a:schemeClr val="accent1">
                    <a:lumMod val="50000"/>
                  </a:schemeClr>
                </a:solidFill>
              </a:rPr>
              <a:t>組成改善小組</a:t>
            </a:r>
          </a:p>
        </p:txBody>
      </p:sp>
    </p:spTree>
    <p:extLst>
      <p:ext uri="{BB962C8B-B14F-4D97-AF65-F5344CB8AC3E}">
        <p14:creationId xmlns:p14="http://schemas.microsoft.com/office/powerpoint/2010/main" val="7674961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zh-TW" altLang="en-US" dirty="0"/>
              <a:t>組成改善小組的目的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7846" y="1727200"/>
            <a:ext cx="7776307" cy="3886200"/>
          </a:xfrm>
        </p:spPr>
        <p:txBody>
          <a:bodyPr>
            <a:noAutofit/>
          </a:bodyPr>
          <a:lstStyle/>
          <a:p>
            <a:pPr eaLnBrk="1" hangingPunct="1">
              <a:lnSpc>
                <a:spcPct val="150000"/>
              </a:lnSpc>
            </a:pPr>
            <a:r>
              <a:rPr kumimoji="1" lang="zh-TW" altLang="en-US" dirty="0">
                <a:solidFill>
                  <a:schemeClr val="accent1">
                    <a:lumMod val="75000"/>
                  </a:schemeClr>
                </a:solidFill>
              </a:rPr>
              <a:t>培養員工積極改善的意識以及問題解決的能力。</a:t>
            </a:r>
          </a:p>
          <a:p>
            <a:pPr eaLnBrk="1" hangingPunct="1">
              <a:lnSpc>
                <a:spcPct val="150000"/>
              </a:lnSpc>
            </a:pPr>
            <a:r>
              <a:rPr kumimoji="1" lang="zh-TW" altLang="en-US" dirty="0">
                <a:solidFill>
                  <a:schemeClr val="accent1">
                    <a:lumMod val="75000"/>
                  </a:schemeClr>
                </a:solidFill>
              </a:rPr>
              <a:t>強化員工對團體之歸屬感及其工作上之成就感。</a:t>
            </a:r>
          </a:p>
          <a:p>
            <a:pPr eaLnBrk="1" hangingPunct="1">
              <a:lnSpc>
                <a:spcPct val="150000"/>
              </a:lnSpc>
            </a:pPr>
            <a:r>
              <a:rPr kumimoji="1" lang="zh-TW" altLang="en-US" dirty="0">
                <a:solidFill>
                  <a:schemeClr val="accent1">
                    <a:lumMod val="75000"/>
                  </a:schemeClr>
                </a:solidFill>
              </a:rPr>
              <a:t>促使組織之政策目標能有效達成並且持續落實。</a:t>
            </a:r>
          </a:p>
          <a:p>
            <a:pPr eaLnBrk="1" hangingPunct="1">
              <a:lnSpc>
                <a:spcPct val="150000"/>
              </a:lnSpc>
            </a:pPr>
            <a:r>
              <a:rPr kumimoji="1" lang="zh-TW" altLang="en-US" dirty="0">
                <a:solidFill>
                  <a:schemeClr val="accent1">
                    <a:lumMod val="75000"/>
                  </a:schemeClr>
                </a:solidFill>
              </a:rPr>
              <a:t>引導員工參與品質經營以促進管理水準之紮根。</a:t>
            </a:r>
          </a:p>
          <a:p>
            <a:pPr eaLnBrk="1" hangingPunct="1">
              <a:lnSpc>
                <a:spcPct val="150000"/>
              </a:lnSpc>
            </a:pPr>
            <a:r>
              <a:rPr kumimoji="1" lang="zh-TW" altLang="en-US" dirty="0">
                <a:solidFill>
                  <a:schemeClr val="accent1">
                    <a:lumMod val="75000"/>
                  </a:schemeClr>
                </a:solidFill>
              </a:rPr>
              <a:t>協助組織能全面普及化地訓練員工及發掘人才。</a:t>
            </a:r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7D524594-4CFD-6246-BE58-62157847F3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4</a:t>
            </a:fld>
            <a:endParaRPr kumimoji="1" lang="zh-TW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2208213" y="333375"/>
            <a:ext cx="7772400" cy="762000"/>
          </a:xfrm>
        </p:spPr>
        <p:txBody>
          <a:bodyPr/>
          <a:lstStyle/>
          <a:p>
            <a:pPr eaLnBrk="1" hangingPunct="1"/>
            <a:r>
              <a:rPr lang="zh-TW" altLang="en-US"/>
              <a:t>組成改善小組的原則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1719" y="1341438"/>
            <a:ext cx="10405387" cy="4449762"/>
          </a:xfrm>
        </p:spPr>
        <p:txBody>
          <a:bodyPr>
            <a:noAutofit/>
          </a:bodyPr>
          <a:lstStyle/>
          <a:p>
            <a:pPr eaLnBrk="1" hangingPunct="1">
              <a:lnSpc>
                <a:spcPct val="100000"/>
              </a:lnSpc>
              <a:spcBef>
                <a:spcPts val="1200"/>
              </a:spcBef>
            </a:pPr>
            <a:r>
              <a:rPr kumimoji="1" lang="zh-TW" altLang="en-US" dirty="0">
                <a:solidFill>
                  <a:schemeClr val="accent1">
                    <a:lumMod val="75000"/>
                  </a:schemeClr>
                </a:solidFill>
              </a:rPr>
              <a:t>由同一個單位、同一工作現場、工作性質相同或相近的人組成。</a:t>
            </a:r>
          </a:p>
          <a:p>
            <a:pPr eaLnBrk="1" hangingPunct="1">
              <a:lnSpc>
                <a:spcPct val="100000"/>
              </a:lnSpc>
              <a:spcBef>
                <a:spcPts val="1200"/>
              </a:spcBef>
            </a:pPr>
            <a:r>
              <a:rPr kumimoji="1" lang="zh-TW" altLang="en-US" dirty="0">
                <a:solidFill>
                  <a:schemeClr val="accent1">
                    <a:lumMod val="75000"/>
                  </a:schemeClr>
                </a:solidFill>
              </a:rPr>
              <a:t>同一單位不同工作性質，亦可共同組成改善小組，以旁觀者之角色，提供不一樣思維，並且可相互了解業務，必要時得相互支援。</a:t>
            </a:r>
          </a:p>
          <a:p>
            <a:pPr eaLnBrk="1" hangingPunct="1">
              <a:lnSpc>
                <a:spcPct val="100000"/>
              </a:lnSpc>
              <a:spcBef>
                <a:spcPts val="1200"/>
              </a:spcBef>
            </a:pPr>
            <a:r>
              <a:rPr kumimoji="1" lang="zh-TW" altLang="en-US" dirty="0">
                <a:solidFill>
                  <a:schemeClr val="accent1">
                    <a:lumMod val="75000"/>
                  </a:schemeClr>
                </a:solidFill>
              </a:rPr>
              <a:t>對於改善主題跨越不同部門時，可以由與主題關係較密切之單位主導，邀請不同部門之相關人員共同組成。</a:t>
            </a:r>
          </a:p>
          <a:p>
            <a:pPr eaLnBrk="1" hangingPunct="1">
              <a:lnSpc>
                <a:spcPct val="100000"/>
              </a:lnSpc>
              <a:spcBef>
                <a:spcPts val="1200"/>
              </a:spcBef>
            </a:pPr>
            <a:r>
              <a:rPr kumimoji="1" lang="zh-TW" altLang="en-US" dirty="0">
                <a:solidFill>
                  <a:schemeClr val="accent1">
                    <a:lumMod val="75000"/>
                  </a:schemeClr>
                </a:solidFill>
              </a:rPr>
              <a:t>組成改善小組人數一般以</a:t>
            </a:r>
            <a:r>
              <a:rPr kumimoji="1" lang="en-US" altLang="zh-TW" dirty="0">
                <a:solidFill>
                  <a:schemeClr val="accent1">
                    <a:lumMod val="75000"/>
                  </a:schemeClr>
                </a:solidFill>
              </a:rPr>
              <a:t>4</a:t>
            </a:r>
            <a:r>
              <a:rPr kumimoji="1" lang="zh-TW" altLang="en-US" dirty="0">
                <a:solidFill>
                  <a:schemeClr val="accent1">
                    <a:lumMod val="75000"/>
                  </a:schemeClr>
                </a:solidFill>
              </a:rPr>
              <a:t>～</a:t>
            </a:r>
            <a:r>
              <a:rPr kumimoji="1" lang="en-US" altLang="zh-TW" dirty="0">
                <a:solidFill>
                  <a:schemeClr val="accent1">
                    <a:lumMod val="75000"/>
                  </a:schemeClr>
                </a:solidFill>
              </a:rPr>
              <a:t>10</a:t>
            </a:r>
            <a:r>
              <a:rPr kumimoji="1" lang="zh-TW" altLang="en-US" dirty="0">
                <a:solidFill>
                  <a:schemeClr val="accent1">
                    <a:lumMod val="75000"/>
                  </a:schemeClr>
                </a:solidFill>
              </a:rPr>
              <a:t>人為原則，儘量不要超過</a:t>
            </a:r>
            <a:r>
              <a:rPr kumimoji="1" lang="en-US" altLang="zh-TW" dirty="0">
                <a:solidFill>
                  <a:schemeClr val="accent1">
                    <a:lumMod val="75000"/>
                  </a:schemeClr>
                </a:solidFill>
              </a:rPr>
              <a:t>10</a:t>
            </a:r>
            <a:r>
              <a:rPr kumimoji="1" lang="zh-TW" altLang="en-US" dirty="0">
                <a:solidFill>
                  <a:schemeClr val="accent1">
                    <a:lumMod val="75000"/>
                  </a:schemeClr>
                </a:solidFill>
              </a:rPr>
              <a:t>人。</a:t>
            </a:r>
          </a:p>
          <a:p>
            <a:pPr eaLnBrk="1" hangingPunct="1">
              <a:lnSpc>
                <a:spcPct val="100000"/>
              </a:lnSpc>
              <a:spcBef>
                <a:spcPts val="1200"/>
              </a:spcBef>
            </a:pPr>
            <a:r>
              <a:rPr kumimoji="1" lang="zh-TW" altLang="en-US" dirty="0">
                <a:solidFill>
                  <a:schemeClr val="accent1">
                    <a:lumMod val="75000"/>
                  </a:schemeClr>
                </a:solidFill>
              </a:rPr>
              <a:t>組成改善小組人數過多時，應考慮分成數個改善小組，以增進活動效益。</a:t>
            </a:r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4FF2EE0A-901D-9B47-AA06-43BFE6E6B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5</a:t>
            </a:fld>
            <a:endParaRPr kumimoji="1" lang="zh-TW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Arial" charset="0"/>
              </a:rPr>
              <a:t>邀集相關人員組成改善小組</a:t>
            </a:r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3ED6B4C6-3F5E-8242-9477-3BBFE3102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6</a:t>
            </a:fld>
            <a:endParaRPr kumimoji="1" lang="zh-TW" altLang="en-US"/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C8814B1C-770A-7BC6-F95C-FE518E2AB2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6652476"/>
              </p:ext>
            </p:extLst>
          </p:nvPr>
        </p:nvGraphicFramePr>
        <p:xfrm>
          <a:off x="1482248" y="1373760"/>
          <a:ext cx="9227504" cy="21336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13752">
                  <a:extLst>
                    <a:ext uri="{9D8B030D-6E8A-4147-A177-3AD203B41FA5}">
                      <a16:colId xmlns:a16="http://schemas.microsoft.com/office/drawing/2014/main" val="3852195773"/>
                    </a:ext>
                  </a:extLst>
                </a:gridCol>
                <a:gridCol w="4613752">
                  <a:extLst>
                    <a:ext uri="{9D8B030D-6E8A-4147-A177-3AD203B41FA5}">
                      <a16:colId xmlns:a16="http://schemas.microsoft.com/office/drawing/2014/main" val="268847953"/>
                    </a:ext>
                  </a:extLst>
                </a:gridCol>
              </a:tblGrid>
              <a:tr h="272348">
                <a:tc>
                  <a:txBody>
                    <a:bodyPr/>
                    <a:lstStyle/>
                    <a:p>
                      <a:r>
                        <a:rPr lang="zh-TW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圈 名：</a:t>
                      </a:r>
                      <a:r>
                        <a:rPr lang="en-US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OO</a:t>
                      </a:r>
                      <a:r>
                        <a:rPr lang="zh-TW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圈 </a:t>
                      </a:r>
                      <a:endParaRPr lang="zh-TW" sz="2000" b="0" kern="100" dirty="0">
                        <a:solidFill>
                          <a:srgbClr val="0432FF"/>
                        </a:solidFill>
                        <a:effectLst/>
                        <a:latin typeface="Arial" panose="020B0604020202020204" pitchFamily="34" charset="0"/>
                        <a:ea typeface="DFKai-SB" panose="03000509000000000000" pitchFamily="49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FFC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sz="2000" b="0" kern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成立日期：</a:t>
                      </a:r>
                      <a:r>
                        <a:rPr lang="en-US" sz="2000" b="0" kern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2021/03/01</a:t>
                      </a:r>
                      <a:endParaRPr lang="zh-TW" sz="2000" b="0" kern="100">
                        <a:solidFill>
                          <a:srgbClr val="0432FF"/>
                        </a:solidFill>
                        <a:effectLst/>
                        <a:latin typeface="Arial" panose="020B0604020202020204" pitchFamily="34" charset="0"/>
                        <a:ea typeface="DFKai-SB" panose="03000509000000000000" pitchFamily="49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FF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5210463"/>
                  </a:ext>
                </a:extLst>
              </a:tr>
              <a:tr h="272348">
                <a:tc>
                  <a:txBody>
                    <a:bodyPr/>
                    <a:lstStyle/>
                    <a:p>
                      <a:r>
                        <a:rPr lang="zh-TW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圈 長：吳</a:t>
                      </a:r>
                      <a:r>
                        <a:rPr lang="en-US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OO</a:t>
                      </a:r>
                      <a:r>
                        <a:rPr lang="zh-TW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護理長 </a:t>
                      </a:r>
                      <a:endParaRPr lang="zh-TW" sz="2000" b="0" kern="100" dirty="0">
                        <a:solidFill>
                          <a:srgbClr val="0432FF"/>
                        </a:solidFill>
                        <a:effectLst/>
                        <a:latin typeface="Arial" panose="020B0604020202020204" pitchFamily="34" charset="0"/>
                        <a:ea typeface="DFKai-SB" panose="03000509000000000000" pitchFamily="49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FFC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輔 導 員：何</a:t>
                      </a:r>
                      <a:r>
                        <a:rPr lang="en-US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OO</a:t>
                      </a:r>
                      <a:r>
                        <a:rPr lang="zh-TW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督導</a:t>
                      </a:r>
                      <a:endParaRPr lang="zh-TW" sz="2000" b="0" kern="100" dirty="0">
                        <a:solidFill>
                          <a:srgbClr val="0432FF"/>
                        </a:solidFill>
                        <a:effectLst/>
                        <a:latin typeface="Arial" panose="020B0604020202020204" pitchFamily="34" charset="0"/>
                        <a:ea typeface="DFKai-SB" panose="03000509000000000000" pitchFamily="49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FF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0041713"/>
                  </a:ext>
                </a:extLst>
              </a:tr>
              <a:tr h="544696">
                <a:tc gridSpan="2">
                  <a:txBody>
                    <a:bodyPr/>
                    <a:lstStyle/>
                    <a:p>
                      <a:pPr marL="801688" indent="-801688">
                        <a:tabLst/>
                      </a:pPr>
                      <a:r>
                        <a:rPr lang="zh-TW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圈 員：莊</a:t>
                      </a:r>
                      <a:r>
                        <a:rPr lang="en-US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OO</a:t>
                      </a:r>
                      <a:r>
                        <a:rPr lang="zh-TW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護理師、李</a:t>
                      </a:r>
                      <a:r>
                        <a:rPr lang="en-US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OO</a:t>
                      </a:r>
                      <a:r>
                        <a:rPr lang="zh-TW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護理師、黃</a:t>
                      </a:r>
                      <a:r>
                        <a:rPr lang="en-US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OO</a:t>
                      </a:r>
                      <a:r>
                        <a:rPr lang="zh-TW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專科護理師、李</a:t>
                      </a:r>
                      <a:r>
                        <a:rPr lang="en-US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OO</a:t>
                      </a:r>
                      <a:r>
                        <a:rPr lang="zh-TW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專科護理師、</a:t>
                      </a:r>
                      <a:br>
                        <a:rPr lang="en-US" altLang="zh-TW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</a:br>
                      <a:r>
                        <a:rPr lang="zh-TW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曾</a:t>
                      </a:r>
                      <a:r>
                        <a:rPr lang="en-US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OO</a:t>
                      </a:r>
                      <a:r>
                        <a:rPr lang="zh-TW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個管師、林</a:t>
                      </a:r>
                      <a:r>
                        <a:rPr lang="en-US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OO</a:t>
                      </a:r>
                      <a:r>
                        <a:rPr lang="zh-TW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個管師組長、江</a:t>
                      </a:r>
                      <a:r>
                        <a:rPr lang="en-US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OO</a:t>
                      </a:r>
                      <a:r>
                        <a:rPr lang="zh-TW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藥師、張</a:t>
                      </a:r>
                      <a:r>
                        <a:rPr lang="en-US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OO</a:t>
                      </a:r>
                      <a:r>
                        <a:rPr lang="zh-TW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營養師</a:t>
                      </a:r>
                      <a:r>
                        <a:rPr lang="zh-TW" altLang="en-US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（計</a:t>
                      </a:r>
                      <a:r>
                        <a:rPr lang="en-US" altLang="zh-TW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9</a:t>
                      </a:r>
                      <a:r>
                        <a:rPr lang="zh-TW" altLang="en-US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人）</a:t>
                      </a:r>
                      <a:endParaRPr lang="zh-TW" sz="2000" b="0" kern="100" dirty="0">
                        <a:solidFill>
                          <a:srgbClr val="0432FF"/>
                        </a:solidFill>
                        <a:effectLst/>
                        <a:latin typeface="Arial" panose="020B0604020202020204" pitchFamily="34" charset="0"/>
                        <a:ea typeface="DFKai-SB" panose="03000509000000000000" pitchFamily="49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4213721"/>
                  </a:ext>
                </a:extLst>
              </a:tr>
              <a:tr h="272348">
                <a:tc gridSpan="2">
                  <a:txBody>
                    <a:bodyPr/>
                    <a:lstStyle/>
                    <a:p>
                      <a:r>
                        <a:rPr lang="zh-TW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所屬單位：一般外科病房</a:t>
                      </a:r>
                      <a:endParaRPr lang="zh-TW" sz="2000" b="0" kern="100" dirty="0">
                        <a:solidFill>
                          <a:srgbClr val="0432FF"/>
                        </a:solidFill>
                        <a:effectLst/>
                        <a:latin typeface="Arial" panose="020B0604020202020204" pitchFamily="34" charset="0"/>
                        <a:ea typeface="DFKai-SB" panose="03000509000000000000" pitchFamily="49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FFC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2101217"/>
                  </a:ext>
                </a:extLst>
              </a:tr>
              <a:tr h="272348">
                <a:tc gridSpan="2">
                  <a:txBody>
                    <a:bodyPr/>
                    <a:lstStyle/>
                    <a:p>
                      <a:r>
                        <a:rPr lang="zh-TW" sz="2000" b="0" kern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主要工作：一般外科病房臨床醫療照護、醫護品質行政業務</a:t>
                      </a:r>
                      <a:endParaRPr lang="zh-TW" sz="2000" b="0" kern="100">
                        <a:solidFill>
                          <a:srgbClr val="0432FF"/>
                        </a:solidFill>
                        <a:effectLst/>
                        <a:latin typeface="Arial" panose="020B0604020202020204" pitchFamily="34" charset="0"/>
                        <a:ea typeface="DFKai-SB" panose="03000509000000000000" pitchFamily="49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FFC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7150934"/>
                  </a:ext>
                </a:extLst>
              </a:tr>
              <a:tr h="272348">
                <a:tc gridSpan="2">
                  <a:txBody>
                    <a:bodyPr/>
                    <a:lstStyle/>
                    <a:p>
                      <a:r>
                        <a:rPr lang="zh-TW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活動期間：</a:t>
                      </a:r>
                      <a:r>
                        <a:rPr lang="en-US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2021/03/01~2021/12/31(</a:t>
                      </a:r>
                      <a:r>
                        <a:rPr lang="zh-TW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同甘特圖起迄日</a:t>
                      </a:r>
                      <a:r>
                        <a:rPr lang="en-US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)</a:t>
                      </a:r>
                      <a:endParaRPr lang="zh-TW" sz="2000" b="0" kern="100" dirty="0">
                        <a:solidFill>
                          <a:srgbClr val="0432FF"/>
                        </a:solidFill>
                        <a:effectLst/>
                        <a:latin typeface="Arial" panose="020B0604020202020204" pitchFamily="34" charset="0"/>
                        <a:ea typeface="DFKai-SB" panose="03000509000000000000" pitchFamily="49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FFC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8533718"/>
                  </a:ext>
                </a:extLst>
              </a:tr>
            </a:tbl>
          </a:graphicData>
        </a:graphic>
      </p:graphicFrame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7E72AFDB-8A72-564D-2E3E-D037B0DD81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2556586"/>
              </p:ext>
            </p:extLst>
          </p:nvPr>
        </p:nvGraphicFramePr>
        <p:xfrm>
          <a:off x="1482248" y="3894137"/>
          <a:ext cx="9227504" cy="27432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326437">
                  <a:extLst>
                    <a:ext uri="{9D8B030D-6E8A-4147-A177-3AD203B41FA5}">
                      <a16:colId xmlns:a16="http://schemas.microsoft.com/office/drawing/2014/main" val="3557281232"/>
                    </a:ext>
                  </a:extLst>
                </a:gridCol>
                <a:gridCol w="551207">
                  <a:extLst>
                    <a:ext uri="{9D8B030D-6E8A-4147-A177-3AD203B41FA5}">
                      <a16:colId xmlns:a16="http://schemas.microsoft.com/office/drawing/2014/main" val="3695061862"/>
                    </a:ext>
                  </a:extLst>
                </a:gridCol>
                <a:gridCol w="551207">
                  <a:extLst>
                    <a:ext uri="{9D8B030D-6E8A-4147-A177-3AD203B41FA5}">
                      <a16:colId xmlns:a16="http://schemas.microsoft.com/office/drawing/2014/main" val="3614615842"/>
                    </a:ext>
                  </a:extLst>
                </a:gridCol>
                <a:gridCol w="551207">
                  <a:extLst>
                    <a:ext uri="{9D8B030D-6E8A-4147-A177-3AD203B41FA5}">
                      <a16:colId xmlns:a16="http://schemas.microsoft.com/office/drawing/2014/main" val="4094731617"/>
                    </a:ext>
                  </a:extLst>
                </a:gridCol>
                <a:gridCol w="551207">
                  <a:extLst>
                    <a:ext uri="{9D8B030D-6E8A-4147-A177-3AD203B41FA5}">
                      <a16:colId xmlns:a16="http://schemas.microsoft.com/office/drawing/2014/main" val="3182604042"/>
                    </a:ext>
                  </a:extLst>
                </a:gridCol>
                <a:gridCol w="551207">
                  <a:extLst>
                    <a:ext uri="{9D8B030D-6E8A-4147-A177-3AD203B41FA5}">
                      <a16:colId xmlns:a16="http://schemas.microsoft.com/office/drawing/2014/main" val="3264615320"/>
                    </a:ext>
                  </a:extLst>
                </a:gridCol>
                <a:gridCol w="668782">
                  <a:extLst>
                    <a:ext uri="{9D8B030D-6E8A-4147-A177-3AD203B41FA5}">
                      <a16:colId xmlns:a16="http://schemas.microsoft.com/office/drawing/2014/main" val="3316301033"/>
                    </a:ext>
                  </a:extLst>
                </a:gridCol>
                <a:gridCol w="476250">
                  <a:extLst>
                    <a:ext uri="{9D8B030D-6E8A-4147-A177-3AD203B41FA5}">
                      <a16:colId xmlns:a16="http://schemas.microsoft.com/office/drawing/2014/main" val="1634632162"/>
                    </a:ext>
                  </a:extLst>
                </a:gridCol>
              </a:tblGrid>
              <a:tr h="864235">
                <a:tc>
                  <a:txBody>
                    <a:bodyPr/>
                    <a:lstStyle/>
                    <a:p>
                      <a:pPr algn="r"/>
                      <a:r>
                        <a:rPr lang="zh-TW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評價項目</a:t>
                      </a:r>
                      <a:endParaRPr lang="zh-TW" sz="2000" b="0" kern="100" dirty="0">
                        <a:solidFill>
                          <a:srgbClr val="0432FF"/>
                        </a:solidFill>
                        <a:effectLst/>
                        <a:latin typeface="Arial" panose="020B0604020202020204" pitchFamily="34" charset="0"/>
                        <a:ea typeface="DFKai-SB" panose="03000509000000000000" pitchFamily="49" charset="-120"/>
                        <a:cs typeface="Arial" panose="020B0604020202020204" pitchFamily="34" charset="0"/>
                      </a:endParaRPr>
                    </a:p>
                    <a:p>
                      <a:pPr algn="r"/>
                      <a:r>
                        <a:rPr lang="en-US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 </a:t>
                      </a:r>
                      <a:endParaRPr lang="zh-TW" sz="2000" b="0" kern="100" dirty="0">
                        <a:solidFill>
                          <a:srgbClr val="0432FF"/>
                        </a:solidFill>
                        <a:effectLst/>
                        <a:latin typeface="Arial" panose="020B0604020202020204" pitchFamily="34" charset="0"/>
                        <a:ea typeface="DFKai-SB" panose="03000509000000000000" pitchFamily="49" charset="-120"/>
                        <a:cs typeface="Arial" panose="020B0604020202020204" pitchFamily="34" charset="0"/>
                      </a:endParaRPr>
                    </a:p>
                    <a:p>
                      <a:r>
                        <a:rPr lang="en-US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 </a:t>
                      </a:r>
                      <a:endParaRPr lang="zh-TW" sz="2000" b="0" kern="100" dirty="0">
                        <a:solidFill>
                          <a:srgbClr val="0432FF"/>
                        </a:solidFill>
                        <a:effectLst/>
                        <a:latin typeface="Arial" panose="020B0604020202020204" pitchFamily="34" charset="0"/>
                        <a:ea typeface="DFKai-SB" panose="03000509000000000000" pitchFamily="49" charset="-120"/>
                        <a:cs typeface="Arial" panose="020B0604020202020204" pitchFamily="34" charset="0"/>
                      </a:endParaRPr>
                    </a:p>
                    <a:p>
                      <a:r>
                        <a:rPr lang="zh-TW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主題</a:t>
                      </a:r>
                      <a:endParaRPr lang="zh-TW" sz="2000" b="0" kern="100" dirty="0">
                        <a:solidFill>
                          <a:srgbClr val="0432FF"/>
                        </a:solidFill>
                        <a:effectLst/>
                        <a:latin typeface="Arial" panose="020B0604020202020204" pitchFamily="34" charset="0"/>
                        <a:ea typeface="DFKai-SB" panose="03000509000000000000" pitchFamily="49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6A6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dist">
                        <a:spcAft>
                          <a:spcPts val="0"/>
                        </a:spcAft>
                      </a:pPr>
                      <a:r>
                        <a:rPr lang="zh-TW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部門方針</a:t>
                      </a:r>
                      <a:endParaRPr lang="zh-TW" sz="2000" b="0" kern="100" dirty="0">
                        <a:solidFill>
                          <a:srgbClr val="0432FF"/>
                        </a:solidFill>
                        <a:effectLst/>
                        <a:latin typeface="Arial" panose="020B0604020202020204" pitchFamily="34" charset="0"/>
                        <a:ea typeface="DFKai-SB" panose="03000509000000000000" pitchFamily="49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6A6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dist">
                        <a:spcAft>
                          <a:spcPts val="0"/>
                        </a:spcAft>
                      </a:pPr>
                      <a:r>
                        <a:rPr lang="zh-TW" sz="2000" b="0" kern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迫切性</a:t>
                      </a:r>
                      <a:endParaRPr lang="zh-TW" sz="2000" b="0" kern="100">
                        <a:solidFill>
                          <a:srgbClr val="0432FF"/>
                        </a:solidFill>
                        <a:effectLst/>
                        <a:latin typeface="Arial" panose="020B0604020202020204" pitchFamily="34" charset="0"/>
                        <a:ea typeface="DFKai-SB" panose="03000509000000000000" pitchFamily="49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6A6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dist">
                        <a:spcAft>
                          <a:spcPts val="0"/>
                        </a:spcAft>
                      </a:pPr>
                      <a:r>
                        <a:rPr lang="zh-TW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重要性</a:t>
                      </a:r>
                      <a:endParaRPr lang="zh-TW" sz="2000" b="0" kern="100" dirty="0">
                        <a:solidFill>
                          <a:srgbClr val="0432FF"/>
                        </a:solidFill>
                        <a:effectLst/>
                        <a:latin typeface="Arial" panose="020B0604020202020204" pitchFamily="34" charset="0"/>
                        <a:ea typeface="DFKai-SB" panose="03000509000000000000" pitchFamily="49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6A6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dist">
                        <a:spcAft>
                          <a:spcPts val="0"/>
                        </a:spcAft>
                      </a:pPr>
                      <a:r>
                        <a:rPr lang="zh-TW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可行性</a:t>
                      </a:r>
                      <a:endParaRPr lang="zh-TW" sz="2000" b="0" kern="100" dirty="0">
                        <a:solidFill>
                          <a:srgbClr val="0432FF"/>
                        </a:solidFill>
                        <a:effectLst/>
                        <a:latin typeface="Arial" panose="020B0604020202020204" pitchFamily="34" charset="0"/>
                        <a:ea typeface="DFKai-SB" panose="03000509000000000000" pitchFamily="49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6A6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dist">
                        <a:spcAft>
                          <a:spcPts val="0"/>
                        </a:spcAft>
                      </a:pPr>
                      <a:r>
                        <a:rPr lang="zh-TW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圈員能力</a:t>
                      </a:r>
                      <a:endParaRPr lang="zh-TW" sz="2000" b="0" kern="100" dirty="0">
                        <a:solidFill>
                          <a:srgbClr val="0432FF"/>
                        </a:solidFill>
                        <a:effectLst/>
                        <a:latin typeface="Arial" panose="020B0604020202020204" pitchFamily="34" charset="0"/>
                        <a:ea typeface="DFKai-SB" panose="03000509000000000000" pitchFamily="49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6A6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dist">
                        <a:spcAft>
                          <a:spcPts val="0"/>
                        </a:spcAft>
                      </a:pPr>
                      <a:r>
                        <a:rPr lang="zh-TW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得分 </a:t>
                      </a:r>
                      <a:endParaRPr lang="zh-TW" sz="2000" b="0" kern="100" dirty="0">
                        <a:solidFill>
                          <a:srgbClr val="0432FF"/>
                        </a:solidFill>
                        <a:effectLst/>
                        <a:latin typeface="Arial" panose="020B0604020202020204" pitchFamily="34" charset="0"/>
                        <a:ea typeface="DFKai-SB" panose="03000509000000000000" pitchFamily="49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6A6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dist">
                        <a:spcAft>
                          <a:spcPts val="0"/>
                        </a:spcAft>
                      </a:pPr>
                      <a:r>
                        <a:rPr lang="zh-TW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選定</a:t>
                      </a:r>
                      <a:endParaRPr lang="zh-TW" sz="2000" b="0" kern="100" dirty="0">
                        <a:solidFill>
                          <a:srgbClr val="0432FF"/>
                        </a:solidFill>
                        <a:effectLst/>
                        <a:latin typeface="Arial" panose="020B0604020202020204" pitchFamily="34" charset="0"/>
                        <a:ea typeface="DFKai-SB" panose="03000509000000000000" pitchFamily="49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6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50838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zh-TW" sz="2000" b="0" kern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降低乳癌病人術後復健運動不完整率</a:t>
                      </a:r>
                      <a:endParaRPr lang="zh-TW" sz="2000" b="0" kern="100">
                        <a:solidFill>
                          <a:srgbClr val="0432FF"/>
                        </a:solidFill>
                        <a:effectLst/>
                        <a:latin typeface="Arial" panose="020B0604020202020204" pitchFamily="34" charset="0"/>
                        <a:ea typeface="DFKai-SB" panose="03000509000000000000" pitchFamily="49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6A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35</a:t>
                      </a:r>
                      <a:endParaRPr lang="zh-TW" sz="2000" b="0" kern="100" dirty="0">
                        <a:solidFill>
                          <a:srgbClr val="0432FF"/>
                        </a:solidFill>
                        <a:effectLst/>
                        <a:latin typeface="Arial" panose="020B0604020202020204" pitchFamily="34" charset="0"/>
                        <a:ea typeface="DFKai-SB" panose="03000509000000000000" pitchFamily="49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6A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27</a:t>
                      </a:r>
                      <a:endParaRPr lang="zh-TW" sz="2000" b="0" kern="100">
                        <a:solidFill>
                          <a:srgbClr val="0432FF"/>
                        </a:solidFill>
                        <a:effectLst/>
                        <a:latin typeface="Arial" panose="020B0604020202020204" pitchFamily="34" charset="0"/>
                        <a:ea typeface="DFKai-SB" panose="03000509000000000000" pitchFamily="49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6A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35</a:t>
                      </a:r>
                      <a:endParaRPr lang="zh-TW" sz="2000" b="0" kern="100" dirty="0">
                        <a:solidFill>
                          <a:srgbClr val="0432FF"/>
                        </a:solidFill>
                        <a:effectLst/>
                        <a:latin typeface="Arial" panose="020B0604020202020204" pitchFamily="34" charset="0"/>
                        <a:ea typeface="DFKai-SB" panose="03000509000000000000" pitchFamily="49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6A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17</a:t>
                      </a:r>
                      <a:endParaRPr lang="zh-TW" sz="2000" b="0" kern="100">
                        <a:solidFill>
                          <a:srgbClr val="0432FF"/>
                        </a:solidFill>
                        <a:effectLst/>
                        <a:latin typeface="Arial" panose="020B0604020202020204" pitchFamily="34" charset="0"/>
                        <a:ea typeface="DFKai-SB" panose="03000509000000000000" pitchFamily="49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6A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19</a:t>
                      </a:r>
                      <a:endParaRPr lang="zh-TW" sz="2000" b="0" kern="100">
                        <a:solidFill>
                          <a:srgbClr val="0432FF"/>
                        </a:solidFill>
                        <a:effectLst/>
                        <a:latin typeface="Arial" panose="020B0604020202020204" pitchFamily="34" charset="0"/>
                        <a:ea typeface="DFKai-SB" panose="03000509000000000000" pitchFamily="49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6A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133</a:t>
                      </a:r>
                      <a:endParaRPr lang="zh-TW" sz="2000" b="0" kern="100" dirty="0">
                        <a:solidFill>
                          <a:srgbClr val="0432FF"/>
                        </a:solidFill>
                        <a:effectLst/>
                        <a:latin typeface="Arial" panose="020B0604020202020204" pitchFamily="34" charset="0"/>
                        <a:ea typeface="DFKai-SB" panose="03000509000000000000" pitchFamily="49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6A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 </a:t>
                      </a:r>
                      <a:endParaRPr lang="zh-TW" sz="2000" b="0" kern="100">
                        <a:solidFill>
                          <a:srgbClr val="0432FF"/>
                        </a:solidFill>
                        <a:effectLst/>
                        <a:latin typeface="Arial" panose="020B0604020202020204" pitchFamily="34" charset="0"/>
                        <a:ea typeface="DFKai-SB" panose="03000509000000000000" pitchFamily="49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6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086935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zh-TW" sz="2000" b="0" kern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提升乳癌手術後病人傷口自我照護能力</a:t>
                      </a:r>
                      <a:endParaRPr lang="zh-TW" sz="2000" b="0" kern="100">
                        <a:solidFill>
                          <a:srgbClr val="0432FF"/>
                        </a:solidFill>
                        <a:effectLst/>
                        <a:latin typeface="Arial" panose="020B0604020202020204" pitchFamily="34" charset="0"/>
                        <a:ea typeface="DFKai-SB" panose="03000509000000000000" pitchFamily="49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6A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33</a:t>
                      </a:r>
                      <a:endParaRPr lang="zh-TW" sz="2000" b="0" kern="100">
                        <a:solidFill>
                          <a:srgbClr val="0432FF"/>
                        </a:solidFill>
                        <a:effectLst/>
                        <a:latin typeface="Arial" panose="020B0604020202020204" pitchFamily="34" charset="0"/>
                        <a:ea typeface="DFKai-SB" panose="03000509000000000000" pitchFamily="49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6A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31</a:t>
                      </a:r>
                      <a:endParaRPr lang="zh-TW" sz="2000" b="0" kern="100">
                        <a:solidFill>
                          <a:srgbClr val="0432FF"/>
                        </a:solidFill>
                        <a:effectLst/>
                        <a:latin typeface="Arial" panose="020B0604020202020204" pitchFamily="34" charset="0"/>
                        <a:ea typeface="DFKai-SB" panose="03000509000000000000" pitchFamily="49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6A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31</a:t>
                      </a:r>
                      <a:endParaRPr lang="zh-TW" sz="2000" b="0" kern="100">
                        <a:solidFill>
                          <a:srgbClr val="0432FF"/>
                        </a:solidFill>
                        <a:effectLst/>
                        <a:latin typeface="Arial" panose="020B0604020202020204" pitchFamily="34" charset="0"/>
                        <a:ea typeface="DFKai-SB" panose="03000509000000000000" pitchFamily="49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6A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33</a:t>
                      </a:r>
                      <a:endParaRPr lang="zh-TW" sz="2000" b="0" kern="100">
                        <a:solidFill>
                          <a:srgbClr val="0432FF"/>
                        </a:solidFill>
                        <a:effectLst/>
                        <a:latin typeface="Arial" panose="020B0604020202020204" pitchFamily="34" charset="0"/>
                        <a:ea typeface="DFKai-SB" panose="03000509000000000000" pitchFamily="49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6A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33</a:t>
                      </a:r>
                      <a:endParaRPr lang="zh-TW" sz="2000" b="0" kern="100" dirty="0">
                        <a:solidFill>
                          <a:srgbClr val="0432FF"/>
                        </a:solidFill>
                        <a:effectLst/>
                        <a:latin typeface="Arial" panose="020B0604020202020204" pitchFamily="34" charset="0"/>
                        <a:ea typeface="DFKai-SB" panose="03000509000000000000" pitchFamily="49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6A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161</a:t>
                      </a:r>
                      <a:endParaRPr lang="zh-TW" sz="2000" b="0" kern="100">
                        <a:solidFill>
                          <a:srgbClr val="0432FF"/>
                        </a:solidFill>
                        <a:effectLst/>
                        <a:latin typeface="Arial" panose="020B0604020202020204" pitchFamily="34" charset="0"/>
                        <a:ea typeface="DFKai-SB" panose="03000509000000000000" pitchFamily="49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6A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 </a:t>
                      </a:r>
                      <a:endParaRPr lang="zh-TW" sz="2000" b="0" kern="100">
                        <a:solidFill>
                          <a:srgbClr val="0432FF"/>
                        </a:solidFill>
                        <a:effectLst/>
                        <a:latin typeface="Arial" panose="020B0604020202020204" pitchFamily="34" charset="0"/>
                        <a:ea typeface="DFKai-SB" panose="03000509000000000000" pitchFamily="49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6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648310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zh-TW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提升乳癌化學治療病人返家自我照護能力</a:t>
                      </a:r>
                      <a:endParaRPr lang="zh-TW" sz="2000" b="0" kern="100" dirty="0">
                        <a:solidFill>
                          <a:srgbClr val="0432FF"/>
                        </a:solidFill>
                        <a:effectLst/>
                        <a:latin typeface="Arial" panose="020B0604020202020204" pitchFamily="34" charset="0"/>
                        <a:ea typeface="DFKai-SB" panose="03000509000000000000" pitchFamily="49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41</a:t>
                      </a:r>
                      <a:endParaRPr lang="zh-TW" sz="2000" b="0" kern="100" dirty="0">
                        <a:solidFill>
                          <a:srgbClr val="0432FF"/>
                        </a:solidFill>
                        <a:effectLst/>
                        <a:latin typeface="Arial" panose="020B0604020202020204" pitchFamily="34" charset="0"/>
                        <a:ea typeface="DFKai-SB" panose="03000509000000000000" pitchFamily="49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43</a:t>
                      </a:r>
                      <a:endParaRPr lang="zh-TW" sz="2000" b="0" kern="100" dirty="0">
                        <a:solidFill>
                          <a:srgbClr val="0432FF"/>
                        </a:solidFill>
                        <a:effectLst/>
                        <a:latin typeface="Arial" panose="020B0604020202020204" pitchFamily="34" charset="0"/>
                        <a:ea typeface="DFKai-SB" panose="03000509000000000000" pitchFamily="49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41</a:t>
                      </a:r>
                      <a:endParaRPr lang="zh-TW" sz="2000" b="0" kern="100" dirty="0">
                        <a:solidFill>
                          <a:srgbClr val="0432FF"/>
                        </a:solidFill>
                        <a:effectLst/>
                        <a:latin typeface="Arial" panose="020B0604020202020204" pitchFamily="34" charset="0"/>
                        <a:ea typeface="DFKai-SB" panose="03000509000000000000" pitchFamily="49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33</a:t>
                      </a:r>
                      <a:endParaRPr lang="zh-TW" sz="2000" b="0" kern="100" dirty="0">
                        <a:solidFill>
                          <a:srgbClr val="0432FF"/>
                        </a:solidFill>
                        <a:effectLst/>
                        <a:latin typeface="Arial" panose="020B0604020202020204" pitchFamily="34" charset="0"/>
                        <a:ea typeface="DFKai-SB" panose="03000509000000000000" pitchFamily="49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33</a:t>
                      </a:r>
                      <a:endParaRPr lang="zh-TW" sz="2000" b="0" kern="100" dirty="0">
                        <a:solidFill>
                          <a:srgbClr val="0432FF"/>
                        </a:solidFill>
                        <a:effectLst/>
                        <a:latin typeface="Arial" panose="020B0604020202020204" pitchFamily="34" charset="0"/>
                        <a:ea typeface="DFKai-SB" panose="03000509000000000000" pitchFamily="49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191</a:t>
                      </a:r>
                      <a:endParaRPr lang="zh-TW" sz="2000" b="0" kern="100" dirty="0">
                        <a:solidFill>
                          <a:srgbClr val="0432FF"/>
                        </a:solidFill>
                        <a:effectLst/>
                        <a:latin typeface="Arial" panose="020B0604020202020204" pitchFamily="34" charset="0"/>
                        <a:ea typeface="DFKai-SB" panose="03000509000000000000" pitchFamily="49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Ｏ</a:t>
                      </a:r>
                      <a:endParaRPr lang="zh-TW" sz="2000" b="0" kern="100" dirty="0">
                        <a:solidFill>
                          <a:srgbClr val="0432FF"/>
                        </a:solidFill>
                        <a:effectLst/>
                        <a:latin typeface="Arial" panose="020B0604020202020204" pitchFamily="34" charset="0"/>
                        <a:ea typeface="DFKai-SB" panose="03000509000000000000" pitchFamily="49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7345804"/>
                  </a:ext>
                </a:extLst>
              </a:tr>
              <a:tr h="0">
                <a:tc gridSpan="8">
                  <a:txBody>
                    <a:bodyPr/>
                    <a:lstStyle/>
                    <a:p>
                      <a:r>
                        <a:rPr lang="zh-TW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（評價計分方式：優：</a:t>
                      </a:r>
                      <a:r>
                        <a:rPr lang="en-US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5 </a:t>
                      </a:r>
                      <a:r>
                        <a:rPr lang="zh-TW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分、可：</a:t>
                      </a:r>
                      <a:r>
                        <a:rPr lang="en-US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3 </a:t>
                      </a:r>
                      <a:r>
                        <a:rPr lang="zh-TW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分、差：</a:t>
                      </a:r>
                      <a:r>
                        <a:rPr lang="en-US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1 </a:t>
                      </a:r>
                      <a:r>
                        <a:rPr lang="zh-TW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分，圈員投票人數：</a:t>
                      </a:r>
                      <a:r>
                        <a:rPr lang="en-US" sz="2000" b="0" kern="0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9 </a:t>
                      </a:r>
                      <a:r>
                        <a:rPr lang="zh-TW" sz="2000" b="0" kern="0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人</a:t>
                      </a:r>
                      <a:r>
                        <a:rPr lang="zh-TW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）</a:t>
                      </a:r>
                      <a:endParaRPr lang="zh-TW" sz="2000" b="0" kern="100" dirty="0">
                        <a:solidFill>
                          <a:srgbClr val="0432FF"/>
                        </a:solidFill>
                        <a:effectLst/>
                        <a:latin typeface="Arial" panose="020B0604020202020204" pitchFamily="34" charset="0"/>
                        <a:ea typeface="DFKai-SB" panose="03000509000000000000" pitchFamily="49" charset="-120"/>
                        <a:cs typeface="Arial" panose="020B0604020202020204" pitchFamily="34" charset="0"/>
                      </a:endParaRPr>
                    </a:p>
                    <a:p>
                      <a:pPr algn="r"/>
                      <a:r>
                        <a:rPr lang="zh-TW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製表人</a:t>
                      </a:r>
                      <a:r>
                        <a:rPr lang="en-US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/</a:t>
                      </a:r>
                      <a:r>
                        <a:rPr lang="zh-TW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日期</a:t>
                      </a:r>
                      <a:r>
                        <a:rPr lang="en-US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-</a:t>
                      </a:r>
                      <a:r>
                        <a:rPr lang="zh-TW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吳ＯＯ</a:t>
                      </a:r>
                      <a:r>
                        <a:rPr lang="en-US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/2021/03/05</a:t>
                      </a:r>
                      <a:endParaRPr lang="zh-TW" sz="2000" b="0" kern="100" dirty="0">
                        <a:solidFill>
                          <a:srgbClr val="0432FF"/>
                        </a:solidFill>
                        <a:effectLst/>
                        <a:latin typeface="Arial" panose="020B0604020202020204" pitchFamily="34" charset="0"/>
                        <a:ea typeface="DFKai-SB" panose="03000509000000000000" pitchFamily="49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6A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1931870"/>
                  </a:ext>
                </a:extLst>
              </a:tr>
            </a:tbl>
          </a:graphicData>
        </a:graphic>
      </p:graphicFrame>
      <p:sp>
        <p:nvSpPr>
          <p:cNvPr id="10" name="矩形 9">
            <a:extLst>
              <a:ext uri="{FF2B5EF4-FFF2-40B4-BE49-F238E27FC236}">
                <a16:creationId xmlns:a16="http://schemas.microsoft.com/office/drawing/2014/main" id="{C9EFF5DF-BFCB-1FAF-F0FA-449B282A334B}"/>
              </a:ext>
            </a:extLst>
          </p:cNvPr>
          <p:cNvSpPr/>
          <p:nvPr/>
        </p:nvSpPr>
        <p:spPr>
          <a:xfrm>
            <a:off x="3630293" y="1539646"/>
            <a:ext cx="487680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30000" b="1" kern="0" dirty="0">
                <a:solidFill>
                  <a:srgbClr val="FF0000"/>
                </a:solidFill>
                <a:latin typeface="Arial" panose="020B0604020202020204" pitchFamily="34" charset="0"/>
                <a:ea typeface="DFKai-SB" panose="03000509000000000000" pitchFamily="49" charset="-120"/>
                <a:cs typeface="Arial" panose="020B0604020202020204" pitchFamily="34" charset="0"/>
              </a:rPr>
              <a:t>X</a:t>
            </a:r>
            <a:endParaRPr lang="zh-TW" altLang="en-US" sz="30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Arial" charset="0"/>
              </a:rPr>
              <a:t>邀集相關人員組成改善小組</a:t>
            </a:r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3ED6B4C6-3F5E-8242-9477-3BBFE3102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7</a:t>
            </a:fld>
            <a:endParaRPr kumimoji="1" lang="zh-TW" altLang="en-US"/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C8814B1C-770A-7BC6-F95C-FE518E2AB211}"/>
              </a:ext>
            </a:extLst>
          </p:cNvPr>
          <p:cNvGraphicFramePr>
            <a:graphicFrameLocks noGrp="1"/>
          </p:cNvGraphicFramePr>
          <p:nvPr/>
        </p:nvGraphicFramePr>
        <p:xfrm>
          <a:off x="1482248" y="1373760"/>
          <a:ext cx="9227504" cy="21336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13752">
                  <a:extLst>
                    <a:ext uri="{9D8B030D-6E8A-4147-A177-3AD203B41FA5}">
                      <a16:colId xmlns:a16="http://schemas.microsoft.com/office/drawing/2014/main" val="3852195773"/>
                    </a:ext>
                  </a:extLst>
                </a:gridCol>
                <a:gridCol w="4613752">
                  <a:extLst>
                    <a:ext uri="{9D8B030D-6E8A-4147-A177-3AD203B41FA5}">
                      <a16:colId xmlns:a16="http://schemas.microsoft.com/office/drawing/2014/main" val="268847953"/>
                    </a:ext>
                  </a:extLst>
                </a:gridCol>
              </a:tblGrid>
              <a:tr h="272348">
                <a:tc>
                  <a:txBody>
                    <a:bodyPr/>
                    <a:lstStyle/>
                    <a:p>
                      <a:r>
                        <a:rPr lang="zh-TW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圈 名：</a:t>
                      </a:r>
                      <a:r>
                        <a:rPr lang="en-US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OO</a:t>
                      </a:r>
                      <a:r>
                        <a:rPr lang="zh-TW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圈 </a:t>
                      </a:r>
                      <a:endParaRPr lang="zh-TW" sz="2000" b="0" kern="100" dirty="0">
                        <a:solidFill>
                          <a:srgbClr val="0432FF"/>
                        </a:solidFill>
                        <a:effectLst/>
                        <a:latin typeface="Arial" panose="020B0604020202020204" pitchFamily="34" charset="0"/>
                        <a:ea typeface="DFKai-SB" panose="03000509000000000000" pitchFamily="49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FFC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sz="2000" b="0" kern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成立日期：</a:t>
                      </a:r>
                      <a:r>
                        <a:rPr lang="en-US" sz="2000" b="0" kern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2021/03/01</a:t>
                      </a:r>
                      <a:endParaRPr lang="zh-TW" sz="2000" b="0" kern="100">
                        <a:solidFill>
                          <a:srgbClr val="0432FF"/>
                        </a:solidFill>
                        <a:effectLst/>
                        <a:latin typeface="Arial" panose="020B0604020202020204" pitchFamily="34" charset="0"/>
                        <a:ea typeface="DFKai-SB" panose="03000509000000000000" pitchFamily="49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FF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5210463"/>
                  </a:ext>
                </a:extLst>
              </a:tr>
              <a:tr h="272348">
                <a:tc>
                  <a:txBody>
                    <a:bodyPr/>
                    <a:lstStyle/>
                    <a:p>
                      <a:r>
                        <a:rPr lang="zh-TW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圈 長：吳</a:t>
                      </a:r>
                      <a:r>
                        <a:rPr lang="en-US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OO</a:t>
                      </a:r>
                      <a:r>
                        <a:rPr lang="zh-TW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護理長 </a:t>
                      </a:r>
                      <a:endParaRPr lang="zh-TW" sz="2000" b="0" kern="100" dirty="0">
                        <a:solidFill>
                          <a:srgbClr val="0432FF"/>
                        </a:solidFill>
                        <a:effectLst/>
                        <a:latin typeface="Arial" panose="020B0604020202020204" pitchFamily="34" charset="0"/>
                        <a:ea typeface="DFKai-SB" panose="03000509000000000000" pitchFamily="49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FFC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輔 導 員：何</a:t>
                      </a:r>
                      <a:r>
                        <a:rPr lang="en-US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OO</a:t>
                      </a:r>
                      <a:r>
                        <a:rPr lang="zh-TW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督導</a:t>
                      </a:r>
                      <a:endParaRPr lang="zh-TW" sz="2000" b="0" kern="100" dirty="0">
                        <a:solidFill>
                          <a:srgbClr val="0432FF"/>
                        </a:solidFill>
                        <a:effectLst/>
                        <a:latin typeface="Arial" panose="020B0604020202020204" pitchFamily="34" charset="0"/>
                        <a:ea typeface="DFKai-SB" panose="03000509000000000000" pitchFamily="49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FF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0041713"/>
                  </a:ext>
                </a:extLst>
              </a:tr>
              <a:tr h="544696">
                <a:tc gridSpan="2">
                  <a:txBody>
                    <a:bodyPr/>
                    <a:lstStyle/>
                    <a:p>
                      <a:pPr marL="801688" indent="-801688">
                        <a:tabLst/>
                      </a:pPr>
                      <a:r>
                        <a:rPr lang="zh-TW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圈 員：莊</a:t>
                      </a:r>
                      <a:r>
                        <a:rPr lang="en-US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OO</a:t>
                      </a:r>
                      <a:r>
                        <a:rPr lang="zh-TW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護理師、李</a:t>
                      </a:r>
                      <a:r>
                        <a:rPr lang="en-US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OO</a:t>
                      </a:r>
                      <a:r>
                        <a:rPr lang="zh-TW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護理師、黃</a:t>
                      </a:r>
                      <a:r>
                        <a:rPr lang="en-US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OO</a:t>
                      </a:r>
                      <a:r>
                        <a:rPr lang="zh-TW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專科護理師、李</a:t>
                      </a:r>
                      <a:r>
                        <a:rPr lang="en-US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OO</a:t>
                      </a:r>
                      <a:r>
                        <a:rPr lang="zh-TW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專科護理師、</a:t>
                      </a:r>
                      <a:br>
                        <a:rPr lang="en-US" altLang="zh-TW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</a:br>
                      <a:r>
                        <a:rPr lang="zh-TW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曾</a:t>
                      </a:r>
                      <a:r>
                        <a:rPr lang="en-US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OO</a:t>
                      </a:r>
                      <a:r>
                        <a:rPr lang="zh-TW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個管師、林</a:t>
                      </a:r>
                      <a:r>
                        <a:rPr lang="en-US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OO</a:t>
                      </a:r>
                      <a:r>
                        <a:rPr lang="zh-TW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個管師組長、江</a:t>
                      </a:r>
                      <a:r>
                        <a:rPr lang="en-US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OO</a:t>
                      </a:r>
                      <a:r>
                        <a:rPr lang="zh-TW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藥師、張</a:t>
                      </a:r>
                      <a:r>
                        <a:rPr lang="en-US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OO</a:t>
                      </a:r>
                      <a:r>
                        <a:rPr lang="zh-TW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營養師</a:t>
                      </a:r>
                      <a:r>
                        <a:rPr lang="zh-TW" altLang="en-US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（計</a:t>
                      </a:r>
                      <a:r>
                        <a:rPr lang="en-US" altLang="zh-TW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9</a:t>
                      </a:r>
                      <a:r>
                        <a:rPr lang="zh-TW" altLang="en-US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人）</a:t>
                      </a:r>
                      <a:endParaRPr lang="zh-TW" sz="2000" b="0" kern="100" dirty="0">
                        <a:solidFill>
                          <a:srgbClr val="0432FF"/>
                        </a:solidFill>
                        <a:effectLst/>
                        <a:latin typeface="Arial" panose="020B0604020202020204" pitchFamily="34" charset="0"/>
                        <a:ea typeface="DFKai-SB" panose="03000509000000000000" pitchFamily="49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4213721"/>
                  </a:ext>
                </a:extLst>
              </a:tr>
              <a:tr h="272348">
                <a:tc gridSpan="2">
                  <a:txBody>
                    <a:bodyPr/>
                    <a:lstStyle/>
                    <a:p>
                      <a:r>
                        <a:rPr lang="zh-TW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所屬單位：一般外科病房</a:t>
                      </a:r>
                      <a:endParaRPr lang="zh-TW" sz="2000" b="0" kern="100" dirty="0">
                        <a:solidFill>
                          <a:srgbClr val="0432FF"/>
                        </a:solidFill>
                        <a:effectLst/>
                        <a:latin typeface="Arial" panose="020B0604020202020204" pitchFamily="34" charset="0"/>
                        <a:ea typeface="DFKai-SB" panose="03000509000000000000" pitchFamily="49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FFC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2101217"/>
                  </a:ext>
                </a:extLst>
              </a:tr>
              <a:tr h="272348">
                <a:tc gridSpan="2">
                  <a:txBody>
                    <a:bodyPr/>
                    <a:lstStyle/>
                    <a:p>
                      <a:r>
                        <a:rPr lang="zh-TW" sz="2000" b="0" kern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主要工作：一般外科病房臨床醫療照護、醫護品質行政業務</a:t>
                      </a:r>
                      <a:endParaRPr lang="zh-TW" sz="2000" b="0" kern="100">
                        <a:solidFill>
                          <a:srgbClr val="0432FF"/>
                        </a:solidFill>
                        <a:effectLst/>
                        <a:latin typeface="Arial" panose="020B0604020202020204" pitchFamily="34" charset="0"/>
                        <a:ea typeface="DFKai-SB" panose="03000509000000000000" pitchFamily="49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FFC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7150934"/>
                  </a:ext>
                </a:extLst>
              </a:tr>
              <a:tr h="272348">
                <a:tc gridSpan="2">
                  <a:txBody>
                    <a:bodyPr/>
                    <a:lstStyle/>
                    <a:p>
                      <a:r>
                        <a:rPr lang="zh-TW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活動期間：</a:t>
                      </a:r>
                      <a:r>
                        <a:rPr lang="en-US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2021/03/01~2021/12/31(</a:t>
                      </a:r>
                      <a:r>
                        <a:rPr lang="zh-TW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同甘特圖起迄日</a:t>
                      </a:r>
                      <a:r>
                        <a:rPr lang="en-US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)</a:t>
                      </a:r>
                      <a:endParaRPr lang="zh-TW" sz="2000" b="0" kern="100" dirty="0">
                        <a:solidFill>
                          <a:srgbClr val="0432FF"/>
                        </a:solidFill>
                        <a:effectLst/>
                        <a:latin typeface="Arial" panose="020B0604020202020204" pitchFamily="34" charset="0"/>
                        <a:ea typeface="DFKai-SB" panose="03000509000000000000" pitchFamily="49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FFC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8533718"/>
                  </a:ext>
                </a:extLst>
              </a:tr>
            </a:tbl>
          </a:graphicData>
        </a:graphic>
      </p:graphicFrame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7E72AFDB-8A72-564D-2E3E-D037B0DD81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4484418"/>
              </p:ext>
            </p:extLst>
          </p:nvPr>
        </p:nvGraphicFramePr>
        <p:xfrm>
          <a:off x="1454941" y="3628517"/>
          <a:ext cx="9227504" cy="318747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326437">
                  <a:extLst>
                    <a:ext uri="{9D8B030D-6E8A-4147-A177-3AD203B41FA5}">
                      <a16:colId xmlns:a16="http://schemas.microsoft.com/office/drawing/2014/main" val="3557281232"/>
                    </a:ext>
                  </a:extLst>
                </a:gridCol>
                <a:gridCol w="551207">
                  <a:extLst>
                    <a:ext uri="{9D8B030D-6E8A-4147-A177-3AD203B41FA5}">
                      <a16:colId xmlns:a16="http://schemas.microsoft.com/office/drawing/2014/main" val="3695061862"/>
                    </a:ext>
                  </a:extLst>
                </a:gridCol>
                <a:gridCol w="551207">
                  <a:extLst>
                    <a:ext uri="{9D8B030D-6E8A-4147-A177-3AD203B41FA5}">
                      <a16:colId xmlns:a16="http://schemas.microsoft.com/office/drawing/2014/main" val="3614615842"/>
                    </a:ext>
                  </a:extLst>
                </a:gridCol>
                <a:gridCol w="551207">
                  <a:extLst>
                    <a:ext uri="{9D8B030D-6E8A-4147-A177-3AD203B41FA5}">
                      <a16:colId xmlns:a16="http://schemas.microsoft.com/office/drawing/2014/main" val="4094731617"/>
                    </a:ext>
                  </a:extLst>
                </a:gridCol>
                <a:gridCol w="551207">
                  <a:extLst>
                    <a:ext uri="{9D8B030D-6E8A-4147-A177-3AD203B41FA5}">
                      <a16:colId xmlns:a16="http://schemas.microsoft.com/office/drawing/2014/main" val="3182604042"/>
                    </a:ext>
                  </a:extLst>
                </a:gridCol>
                <a:gridCol w="551207">
                  <a:extLst>
                    <a:ext uri="{9D8B030D-6E8A-4147-A177-3AD203B41FA5}">
                      <a16:colId xmlns:a16="http://schemas.microsoft.com/office/drawing/2014/main" val="3264615320"/>
                    </a:ext>
                  </a:extLst>
                </a:gridCol>
                <a:gridCol w="668782">
                  <a:extLst>
                    <a:ext uri="{9D8B030D-6E8A-4147-A177-3AD203B41FA5}">
                      <a16:colId xmlns:a16="http://schemas.microsoft.com/office/drawing/2014/main" val="3316301033"/>
                    </a:ext>
                  </a:extLst>
                </a:gridCol>
                <a:gridCol w="476250">
                  <a:extLst>
                    <a:ext uri="{9D8B030D-6E8A-4147-A177-3AD203B41FA5}">
                      <a16:colId xmlns:a16="http://schemas.microsoft.com/office/drawing/2014/main" val="1634632162"/>
                    </a:ext>
                  </a:extLst>
                </a:gridCol>
              </a:tblGrid>
              <a:tr h="1298899">
                <a:tc>
                  <a:txBody>
                    <a:bodyPr/>
                    <a:lstStyle/>
                    <a:p>
                      <a:pPr algn="r"/>
                      <a:r>
                        <a:rPr lang="zh-TW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評價項目</a:t>
                      </a:r>
                      <a:endParaRPr lang="zh-TW" sz="2000" b="0" kern="100" dirty="0">
                        <a:solidFill>
                          <a:srgbClr val="0432FF"/>
                        </a:solidFill>
                        <a:effectLst/>
                        <a:latin typeface="Arial" panose="020B0604020202020204" pitchFamily="34" charset="0"/>
                        <a:ea typeface="DFKai-SB" panose="03000509000000000000" pitchFamily="49" charset="-120"/>
                        <a:cs typeface="Arial" panose="020B0604020202020204" pitchFamily="34" charset="0"/>
                      </a:endParaRPr>
                    </a:p>
                    <a:p>
                      <a:pPr algn="r"/>
                      <a:r>
                        <a:rPr lang="en-US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 </a:t>
                      </a:r>
                      <a:endParaRPr lang="zh-TW" sz="2000" b="0" kern="100" dirty="0">
                        <a:solidFill>
                          <a:srgbClr val="0432FF"/>
                        </a:solidFill>
                        <a:effectLst/>
                        <a:latin typeface="Arial" panose="020B0604020202020204" pitchFamily="34" charset="0"/>
                        <a:ea typeface="DFKai-SB" panose="03000509000000000000" pitchFamily="49" charset="-120"/>
                        <a:cs typeface="Arial" panose="020B0604020202020204" pitchFamily="34" charset="0"/>
                      </a:endParaRPr>
                    </a:p>
                    <a:p>
                      <a:r>
                        <a:rPr lang="en-US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 </a:t>
                      </a:r>
                      <a:endParaRPr lang="zh-TW" sz="2000" b="0" kern="100" dirty="0">
                        <a:solidFill>
                          <a:srgbClr val="0432FF"/>
                        </a:solidFill>
                        <a:effectLst/>
                        <a:latin typeface="Arial" panose="020B0604020202020204" pitchFamily="34" charset="0"/>
                        <a:ea typeface="DFKai-SB" panose="03000509000000000000" pitchFamily="49" charset="-120"/>
                        <a:cs typeface="Arial" panose="020B0604020202020204" pitchFamily="34" charset="0"/>
                      </a:endParaRPr>
                    </a:p>
                    <a:p>
                      <a:r>
                        <a:rPr lang="zh-TW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主題</a:t>
                      </a:r>
                      <a:endParaRPr lang="zh-TW" sz="2000" b="0" kern="100" dirty="0">
                        <a:solidFill>
                          <a:srgbClr val="0432FF"/>
                        </a:solidFill>
                        <a:effectLst/>
                        <a:latin typeface="Arial" panose="020B0604020202020204" pitchFamily="34" charset="0"/>
                        <a:ea typeface="DFKai-SB" panose="03000509000000000000" pitchFamily="49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6A6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dist">
                        <a:spcAft>
                          <a:spcPts val="0"/>
                        </a:spcAft>
                      </a:pPr>
                      <a:r>
                        <a:rPr lang="zh-TW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部門方針</a:t>
                      </a:r>
                      <a:endParaRPr lang="zh-TW" sz="2000" b="0" kern="100" dirty="0">
                        <a:solidFill>
                          <a:srgbClr val="0432FF"/>
                        </a:solidFill>
                        <a:effectLst/>
                        <a:latin typeface="Arial" panose="020B0604020202020204" pitchFamily="34" charset="0"/>
                        <a:ea typeface="DFKai-SB" panose="03000509000000000000" pitchFamily="49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6A6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dist">
                        <a:spcAft>
                          <a:spcPts val="0"/>
                        </a:spcAft>
                      </a:pPr>
                      <a:r>
                        <a:rPr lang="zh-TW" sz="2000" b="0" kern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迫切性</a:t>
                      </a:r>
                      <a:endParaRPr lang="zh-TW" sz="2000" b="0" kern="100">
                        <a:solidFill>
                          <a:srgbClr val="0432FF"/>
                        </a:solidFill>
                        <a:effectLst/>
                        <a:latin typeface="Arial" panose="020B0604020202020204" pitchFamily="34" charset="0"/>
                        <a:ea typeface="DFKai-SB" panose="03000509000000000000" pitchFamily="49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6A6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dist">
                        <a:spcAft>
                          <a:spcPts val="0"/>
                        </a:spcAft>
                      </a:pPr>
                      <a:r>
                        <a:rPr lang="zh-TW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重要性</a:t>
                      </a:r>
                      <a:endParaRPr lang="zh-TW" sz="2000" b="0" kern="100" dirty="0">
                        <a:solidFill>
                          <a:srgbClr val="0432FF"/>
                        </a:solidFill>
                        <a:effectLst/>
                        <a:latin typeface="Arial" panose="020B0604020202020204" pitchFamily="34" charset="0"/>
                        <a:ea typeface="DFKai-SB" panose="03000509000000000000" pitchFamily="49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6A6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dist">
                        <a:spcAft>
                          <a:spcPts val="0"/>
                        </a:spcAft>
                      </a:pPr>
                      <a:r>
                        <a:rPr lang="zh-TW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可行性</a:t>
                      </a:r>
                      <a:endParaRPr lang="zh-TW" sz="2000" b="0" kern="100" dirty="0">
                        <a:solidFill>
                          <a:srgbClr val="0432FF"/>
                        </a:solidFill>
                        <a:effectLst/>
                        <a:latin typeface="Arial" panose="020B0604020202020204" pitchFamily="34" charset="0"/>
                        <a:ea typeface="DFKai-SB" panose="03000509000000000000" pitchFamily="49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6A6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dist">
                        <a:spcAft>
                          <a:spcPts val="0"/>
                        </a:spcAft>
                      </a:pPr>
                      <a:r>
                        <a:rPr lang="zh-TW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圈員能力</a:t>
                      </a:r>
                      <a:endParaRPr lang="zh-TW" sz="2000" b="0" kern="100" dirty="0">
                        <a:solidFill>
                          <a:srgbClr val="0432FF"/>
                        </a:solidFill>
                        <a:effectLst/>
                        <a:latin typeface="Arial" panose="020B0604020202020204" pitchFamily="34" charset="0"/>
                        <a:ea typeface="DFKai-SB" panose="03000509000000000000" pitchFamily="49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6A6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dist">
                        <a:spcAft>
                          <a:spcPts val="0"/>
                        </a:spcAft>
                      </a:pPr>
                      <a:r>
                        <a:rPr lang="zh-TW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得分 </a:t>
                      </a:r>
                      <a:endParaRPr lang="zh-TW" sz="2000" b="0" kern="100" dirty="0">
                        <a:solidFill>
                          <a:srgbClr val="0432FF"/>
                        </a:solidFill>
                        <a:effectLst/>
                        <a:latin typeface="Arial" panose="020B0604020202020204" pitchFamily="34" charset="0"/>
                        <a:ea typeface="DFKai-SB" panose="03000509000000000000" pitchFamily="49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6A6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dist">
                        <a:spcAft>
                          <a:spcPts val="0"/>
                        </a:spcAft>
                      </a:pPr>
                      <a:r>
                        <a:rPr lang="zh-TW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選定</a:t>
                      </a:r>
                      <a:endParaRPr lang="zh-TW" sz="2000" b="0" kern="100" dirty="0">
                        <a:solidFill>
                          <a:srgbClr val="0432FF"/>
                        </a:solidFill>
                        <a:effectLst/>
                        <a:latin typeface="Arial" panose="020B0604020202020204" pitchFamily="34" charset="0"/>
                        <a:ea typeface="DFKai-SB" panose="03000509000000000000" pitchFamily="49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6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508381"/>
                  </a:ext>
                </a:extLst>
              </a:tr>
              <a:tr h="324725">
                <a:tc>
                  <a:txBody>
                    <a:bodyPr/>
                    <a:lstStyle/>
                    <a:p>
                      <a:r>
                        <a:rPr lang="zh-TW" sz="2000" b="0" kern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降低乳癌病人術後復健運動不完整率</a:t>
                      </a:r>
                      <a:endParaRPr lang="zh-TW" sz="2000" b="0" kern="100">
                        <a:solidFill>
                          <a:srgbClr val="0432FF"/>
                        </a:solidFill>
                        <a:effectLst/>
                        <a:latin typeface="Arial" panose="020B0604020202020204" pitchFamily="34" charset="0"/>
                        <a:ea typeface="DFKai-SB" panose="03000509000000000000" pitchFamily="49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6A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25</a:t>
                      </a:r>
                      <a:endParaRPr lang="zh-TW" sz="2000" b="0" kern="100" dirty="0">
                        <a:solidFill>
                          <a:srgbClr val="0432FF"/>
                        </a:solidFill>
                        <a:effectLst/>
                        <a:latin typeface="Arial" panose="020B0604020202020204" pitchFamily="34" charset="0"/>
                        <a:ea typeface="DFKai-SB" panose="03000509000000000000" pitchFamily="49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6A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17</a:t>
                      </a:r>
                      <a:endParaRPr lang="zh-TW" sz="2000" b="0" kern="100" dirty="0">
                        <a:solidFill>
                          <a:srgbClr val="0432FF"/>
                        </a:solidFill>
                        <a:effectLst/>
                        <a:latin typeface="Arial" panose="020B0604020202020204" pitchFamily="34" charset="0"/>
                        <a:ea typeface="DFKai-SB" panose="03000509000000000000" pitchFamily="49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6A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25</a:t>
                      </a:r>
                      <a:endParaRPr lang="zh-TW" sz="2000" b="0" kern="100" dirty="0">
                        <a:solidFill>
                          <a:srgbClr val="0432FF"/>
                        </a:solidFill>
                        <a:effectLst/>
                        <a:latin typeface="Arial" panose="020B0604020202020204" pitchFamily="34" charset="0"/>
                        <a:ea typeface="DFKai-SB" panose="03000509000000000000" pitchFamily="49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6A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15</a:t>
                      </a:r>
                      <a:endParaRPr lang="zh-TW" sz="2000" b="0" kern="100" dirty="0">
                        <a:solidFill>
                          <a:srgbClr val="0432FF"/>
                        </a:solidFill>
                        <a:effectLst/>
                        <a:latin typeface="Arial" panose="020B0604020202020204" pitchFamily="34" charset="0"/>
                        <a:ea typeface="DFKai-SB" panose="03000509000000000000" pitchFamily="49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6A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13</a:t>
                      </a:r>
                      <a:endParaRPr lang="zh-TW" sz="2000" b="0" kern="100" dirty="0">
                        <a:solidFill>
                          <a:srgbClr val="0432FF"/>
                        </a:solidFill>
                        <a:effectLst/>
                        <a:latin typeface="Arial" panose="020B0604020202020204" pitchFamily="34" charset="0"/>
                        <a:ea typeface="DFKai-SB" panose="03000509000000000000" pitchFamily="49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6A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95</a:t>
                      </a:r>
                      <a:endParaRPr lang="zh-TW" sz="2000" b="0" kern="100" dirty="0">
                        <a:solidFill>
                          <a:srgbClr val="0432FF"/>
                        </a:solidFill>
                        <a:effectLst/>
                        <a:latin typeface="Arial" panose="020B0604020202020204" pitchFamily="34" charset="0"/>
                        <a:ea typeface="DFKai-SB" panose="03000509000000000000" pitchFamily="49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6A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 </a:t>
                      </a:r>
                      <a:endParaRPr lang="zh-TW" sz="2000" b="0" kern="100">
                        <a:solidFill>
                          <a:srgbClr val="0432FF"/>
                        </a:solidFill>
                        <a:effectLst/>
                        <a:latin typeface="Arial" panose="020B0604020202020204" pitchFamily="34" charset="0"/>
                        <a:ea typeface="DFKai-SB" panose="03000509000000000000" pitchFamily="49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6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0869359"/>
                  </a:ext>
                </a:extLst>
              </a:tr>
              <a:tr h="324725">
                <a:tc>
                  <a:txBody>
                    <a:bodyPr/>
                    <a:lstStyle/>
                    <a:p>
                      <a:r>
                        <a:rPr lang="zh-TW" sz="2000" b="0" kern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提升乳癌手術後病人傷口自我照護能力</a:t>
                      </a:r>
                      <a:endParaRPr lang="zh-TW" sz="2000" b="0" kern="100">
                        <a:solidFill>
                          <a:srgbClr val="0432FF"/>
                        </a:solidFill>
                        <a:effectLst/>
                        <a:latin typeface="Arial" panose="020B0604020202020204" pitchFamily="34" charset="0"/>
                        <a:ea typeface="DFKai-SB" panose="03000509000000000000" pitchFamily="49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6A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23</a:t>
                      </a:r>
                      <a:endParaRPr lang="zh-TW" sz="2000" b="0" kern="100" dirty="0">
                        <a:solidFill>
                          <a:srgbClr val="0432FF"/>
                        </a:solidFill>
                        <a:effectLst/>
                        <a:latin typeface="Arial" panose="020B0604020202020204" pitchFamily="34" charset="0"/>
                        <a:ea typeface="DFKai-SB" panose="03000509000000000000" pitchFamily="49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6A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21</a:t>
                      </a:r>
                      <a:endParaRPr lang="zh-TW" sz="2000" b="0" kern="100" dirty="0">
                        <a:solidFill>
                          <a:srgbClr val="0432FF"/>
                        </a:solidFill>
                        <a:effectLst/>
                        <a:latin typeface="Arial" panose="020B0604020202020204" pitchFamily="34" charset="0"/>
                        <a:ea typeface="DFKai-SB" panose="03000509000000000000" pitchFamily="49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6A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21</a:t>
                      </a:r>
                      <a:endParaRPr lang="zh-TW" sz="2000" b="0" kern="100" dirty="0">
                        <a:solidFill>
                          <a:srgbClr val="0432FF"/>
                        </a:solidFill>
                        <a:effectLst/>
                        <a:latin typeface="Arial" panose="020B0604020202020204" pitchFamily="34" charset="0"/>
                        <a:ea typeface="DFKai-SB" panose="03000509000000000000" pitchFamily="49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6A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23</a:t>
                      </a:r>
                      <a:endParaRPr lang="zh-TW" sz="2000" b="0" kern="100" dirty="0">
                        <a:solidFill>
                          <a:srgbClr val="0432FF"/>
                        </a:solidFill>
                        <a:effectLst/>
                        <a:latin typeface="Arial" panose="020B0604020202020204" pitchFamily="34" charset="0"/>
                        <a:ea typeface="DFKai-SB" panose="03000509000000000000" pitchFamily="49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6A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23</a:t>
                      </a:r>
                      <a:endParaRPr lang="zh-TW" sz="2000" b="0" kern="100" dirty="0">
                        <a:solidFill>
                          <a:srgbClr val="0432FF"/>
                        </a:solidFill>
                        <a:effectLst/>
                        <a:latin typeface="Arial" panose="020B0604020202020204" pitchFamily="34" charset="0"/>
                        <a:ea typeface="DFKai-SB" panose="03000509000000000000" pitchFamily="49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6A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111</a:t>
                      </a:r>
                      <a:endParaRPr lang="zh-TW" sz="2000" b="0" kern="100" dirty="0">
                        <a:solidFill>
                          <a:srgbClr val="0432FF"/>
                        </a:solidFill>
                        <a:effectLst/>
                        <a:latin typeface="Arial" panose="020B0604020202020204" pitchFamily="34" charset="0"/>
                        <a:ea typeface="DFKai-SB" panose="03000509000000000000" pitchFamily="49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6A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 </a:t>
                      </a:r>
                      <a:endParaRPr lang="zh-TW" sz="2000" b="0" kern="100">
                        <a:solidFill>
                          <a:srgbClr val="0432FF"/>
                        </a:solidFill>
                        <a:effectLst/>
                        <a:latin typeface="Arial" panose="020B0604020202020204" pitchFamily="34" charset="0"/>
                        <a:ea typeface="DFKai-SB" panose="03000509000000000000" pitchFamily="49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6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6483108"/>
                  </a:ext>
                </a:extLst>
              </a:tr>
              <a:tr h="324725">
                <a:tc>
                  <a:txBody>
                    <a:bodyPr/>
                    <a:lstStyle/>
                    <a:p>
                      <a:r>
                        <a:rPr lang="zh-TW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提升乳癌化學治療病人返家自我照護能力</a:t>
                      </a:r>
                      <a:endParaRPr lang="zh-TW" sz="2000" b="0" kern="100" dirty="0">
                        <a:solidFill>
                          <a:srgbClr val="0432FF"/>
                        </a:solidFill>
                        <a:effectLst/>
                        <a:latin typeface="Arial" panose="020B0604020202020204" pitchFamily="34" charset="0"/>
                        <a:ea typeface="DFKai-SB" panose="03000509000000000000" pitchFamily="49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31</a:t>
                      </a:r>
                      <a:endParaRPr lang="zh-TW" sz="2000" b="0" kern="100" dirty="0">
                        <a:solidFill>
                          <a:srgbClr val="0432FF"/>
                        </a:solidFill>
                        <a:effectLst/>
                        <a:latin typeface="Arial" panose="020B0604020202020204" pitchFamily="34" charset="0"/>
                        <a:ea typeface="DFKai-SB" panose="03000509000000000000" pitchFamily="49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33</a:t>
                      </a:r>
                      <a:endParaRPr lang="zh-TW" sz="2000" b="0" kern="100" dirty="0">
                        <a:solidFill>
                          <a:srgbClr val="0432FF"/>
                        </a:solidFill>
                        <a:effectLst/>
                        <a:latin typeface="Arial" panose="020B0604020202020204" pitchFamily="34" charset="0"/>
                        <a:ea typeface="DFKai-SB" panose="03000509000000000000" pitchFamily="49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31</a:t>
                      </a:r>
                      <a:endParaRPr lang="zh-TW" sz="2000" b="0" kern="100" dirty="0">
                        <a:solidFill>
                          <a:srgbClr val="0432FF"/>
                        </a:solidFill>
                        <a:effectLst/>
                        <a:latin typeface="Arial" panose="020B0604020202020204" pitchFamily="34" charset="0"/>
                        <a:ea typeface="DFKai-SB" panose="03000509000000000000" pitchFamily="49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23</a:t>
                      </a:r>
                      <a:endParaRPr lang="zh-TW" sz="2000" b="0" kern="100" dirty="0">
                        <a:solidFill>
                          <a:srgbClr val="0432FF"/>
                        </a:solidFill>
                        <a:effectLst/>
                        <a:latin typeface="Arial" panose="020B0604020202020204" pitchFamily="34" charset="0"/>
                        <a:ea typeface="DFKai-SB" panose="03000509000000000000" pitchFamily="49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23</a:t>
                      </a:r>
                      <a:endParaRPr lang="zh-TW" sz="2000" b="0" kern="100" dirty="0">
                        <a:solidFill>
                          <a:srgbClr val="0432FF"/>
                        </a:solidFill>
                        <a:effectLst/>
                        <a:latin typeface="Arial" panose="020B0604020202020204" pitchFamily="34" charset="0"/>
                        <a:ea typeface="DFKai-SB" panose="03000509000000000000" pitchFamily="49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141</a:t>
                      </a:r>
                      <a:endParaRPr lang="zh-TW" sz="2000" b="0" kern="100" dirty="0">
                        <a:solidFill>
                          <a:srgbClr val="0432FF"/>
                        </a:solidFill>
                        <a:effectLst/>
                        <a:latin typeface="Arial" panose="020B0604020202020204" pitchFamily="34" charset="0"/>
                        <a:ea typeface="DFKai-SB" panose="03000509000000000000" pitchFamily="49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Ｏ</a:t>
                      </a:r>
                      <a:endParaRPr lang="zh-TW" sz="2000" b="0" kern="100" dirty="0">
                        <a:solidFill>
                          <a:srgbClr val="0432FF"/>
                        </a:solidFill>
                        <a:effectLst/>
                        <a:latin typeface="Arial" panose="020B0604020202020204" pitchFamily="34" charset="0"/>
                        <a:ea typeface="DFKai-SB" panose="03000509000000000000" pitchFamily="49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7345804"/>
                  </a:ext>
                </a:extLst>
              </a:tr>
              <a:tr h="649449">
                <a:tc gridSpan="8">
                  <a:txBody>
                    <a:bodyPr/>
                    <a:lstStyle/>
                    <a:p>
                      <a:r>
                        <a:rPr lang="zh-TW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（評價計分方式：優：</a:t>
                      </a:r>
                      <a:r>
                        <a:rPr lang="en-US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5 </a:t>
                      </a:r>
                      <a:r>
                        <a:rPr lang="zh-TW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分、可：</a:t>
                      </a:r>
                      <a:r>
                        <a:rPr lang="en-US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3 </a:t>
                      </a:r>
                      <a:r>
                        <a:rPr lang="zh-TW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分、差：</a:t>
                      </a:r>
                      <a:r>
                        <a:rPr lang="en-US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1 </a:t>
                      </a:r>
                      <a:r>
                        <a:rPr lang="zh-TW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分，圈員投票人數：</a:t>
                      </a:r>
                      <a:r>
                        <a:rPr lang="en-US" altLang="zh-TW" sz="2000" b="0" kern="0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7</a:t>
                      </a:r>
                      <a:r>
                        <a:rPr lang="en-US" sz="2000" b="0" kern="0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 </a:t>
                      </a:r>
                      <a:r>
                        <a:rPr lang="zh-TW" sz="2000" b="0" kern="0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人</a:t>
                      </a:r>
                      <a:r>
                        <a:rPr lang="zh-TW" sz="2000" b="0" kern="0" dirty="0">
                          <a:solidFill>
                            <a:srgbClr val="0432FF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）</a:t>
                      </a:r>
                      <a:endParaRPr lang="en-US" altLang="zh-TW" sz="2000" b="0" kern="0" dirty="0">
                        <a:solidFill>
                          <a:srgbClr val="0432FF"/>
                        </a:solidFill>
                        <a:effectLst/>
                        <a:latin typeface="Arial" panose="020B0604020202020204" pitchFamily="34" charset="0"/>
                        <a:ea typeface="DFKai-SB" panose="03000509000000000000" pitchFamily="49" charset="-120"/>
                        <a:cs typeface="Arial" panose="020B0604020202020204" pitchFamily="34" charset="0"/>
                      </a:endParaRPr>
                    </a:p>
                    <a:p>
                      <a:pPr marL="223838" indent="-223838">
                        <a:tabLst/>
                      </a:pPr>
                      <a:r>
                        <a:rPr lang="en-US" altLang="zh-TW" sz="2000" b="0" kern="0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※</a:t>
                      </a:r>
                      <a:r>
                        <a:rPr lang="zh-TW" altLang="en-US" sz="2000" b="0" kern="0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選定之主題與用藥及營養有關，故邀請</a:t>
                      </a:r>
                      <a:r>
                        <a:rPr lang="zh-TW" altLang="zh-TW" sz="2000" b="0" kern="0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江</a:t>
                      </a:r>
                      <a:r>
                        <a:rPr lang="en-US" altLang="zh-TW" sz="2000" b="0" kern="0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OO</a:t>
                      </a:r>
                      <a:r>
                        <a:rPr lang="zh-TW" altLang="zh-TW" sz="2000" b="0" kern="0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藥師、張</a:t>
                      </a:r>
                      <a:r>
                        <a:rPr lang="en-US" altLang="zh-TW" sz="2000" b="0" kern="0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OO</a:t>
                      </a:r>
                      <a:r>
                        <a:rPr lang="zh-TW" altLang="zh-TW" sz="2000" b="0" kern="0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營養師</a:t>
                      </a:r>
                      <a:r>
                        <a:rPr lang="zh-TW" altLang="en-US" sz="2000" b="0" kern="0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加入本圈，圈員由</a:t>
                      </a:r>
                      <a:r>
                        <a:rPr lang="en-US" altLang="zh-TW" sz="2000" b="0" kern="0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7 </a:t>
                      </a:r>
                      <a:r>
                        <a:rPr lang="zh-TW" altLang="zh-TW" sz="2000" b="0" kern="0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人</a:t>
                      </a:r>
                      <a:r>
                        <a:rPr lang="zh-TW" altLang="en-US" sz="2000" b="0" kern="0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增加為</a:t>
                      </a:r>
                      <a:r>
                        <a:rPr lang="en-US" altLang="zh-TW" sz="2000" b="0" kern="0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9 </a:t>
                      </a:r>
                      <a:r>
                        <a:rPr lang="zh-TW" altLang="zh-TW" sz="2000" b="0" kern="0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人</a:t>
                      </a:r>
                      <a:r>
                        <a:rPr lang="zh-TW" altLang="en-US" sz="2000" b="0" kern="0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DFKai-SB" panose="03000509000000000000" pitchFamily="49" charset="-120"/>
                          <a:cs typeface="Arial" panose="020B0604020202020204" pitchFamily="34" charset="0"/>
                        </a:rPr>
                        <a:t>。</a:t>
                      </a:r>
                      <a:endParaRPr lang="zh-TW" sz="2000" b="0" kern="100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DFKai-SB" panose="03000509000000000000" pitchFamily="49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6A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1931870"/>
                  </a:ext>
                </a:extLst>
              </a:tr>
            </a:tbl>
          </a:graphicData>
        </a:graphic>
      </p:graphicFrame>
      <p:sp>
        <p:nvSpPr>
          <p:cNvPr id="8" name="矩形 7">
            <a:extLst>
              <a:ext uri="{FF2B5EF4-FFF2-40B4-BE49-F238E27FC236}">
                <a16:creationId xmlns:a16="http://schemas.microsoft.com/office/drawing/2014/main" id="{0390FB65-E05E-DE79-6FA5-969A01B0E1B2}"/>
              </a:ext>
            </a:extLst>
          </p:cNvPr>
          <p:cNvSpPr/>
          <p:nvPr/>
        </p:nvSpPr>
        <p:spPr>
          <a:xfrm>
            <a:off x="3630293" y="1539646"/>
            <a:ext cx="487680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30000" b="1" kern="0" dirty="0">
                <a:solidFill>
                  <a:srgbClr val="FF0000"/>
                </a:solidFill>
                <a:latin typeface="Arial" panose="020B0604020202020204" pitchFamily="34" charset="0"/>
                <a:ea typeface="DFKai-SB" panose="03000509000000000000" pitchFamily="49" charset="-120"/>
                <a:cs typeface="Arial" panose="020B0604020202020204" pitchFamily="34" charset="0"/>
              </a:rPr>
              <a:t>O</a:t>
            </a:r>
            <a:endParaRPr lang="zh-TW" altLang="en-US" sz="30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2076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dirty="0">
                <a:latin typeface="Arial" charset="0"/>
              </a:rPr>
              <a:t>組成改善小組的過程</a:t>
            </a:r>
            <a:r>
              <a:rPr lang="en-US" altLang="zh-TW" sz="2400" dirty="0">
                <a:latin typeface="Arial" charset="0"/>
              </a:rPr>
              <a:t>1/4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6000" y="1562100"/>
            <a:ext cx="10800000" cy="4152900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1200"/>
              </a:spcBef>
            </a:pPr>
            <a:r>
              <a:rPr kumimoji="1" lang="zh-TW" altLang="en-US" dirty="0">
                <a:solidFill>
                  <a:schemeClr val="accent2">
                    <a:lumMod val="75000"/>
                  </a:schemeClr>
                </a:solidFill>
              </a:rPr>
              <a:t>邀集相關人員組成改善小組</a:t>
            </a:r>
          </a:p>
          <a:p>
            <a:pPr marL="146050" lvl="1" indent="0">
              <a:lnSpc>
                <a:spcPct val="100000"/>
              </a:lnSpc>
              <a:spcBef>
                <a:spcPts val="1200"/>
              </a:spcBef>
              <a:buNone/>
            </a:pPr>
            <a:r>
              <a:rPr kumimoji="1" lang="zh-TW" altLang="en-US" sz="2800" dirty="0">
                <a:solidFill>
                  <a:schemeClr val="accent1">
                    <a:lumMod val="75000"/>
                  </a:schemeClr>
                </a:solidFill>
              </a:rPr>
              <a:t>任何一位員工於工作遇到個人不容易解決之問題，而有團隊改善需求時，均可邀集相關人員開始組成改善小組。</a:t>
            </a:r>
          </a:p>
          <a:p>
            <a:pPr marL="0" indent="0">
              <a:lnSpc>
                <a:spcPct val="100000"/>
              </a:lnSpc>
              <a:spcBef>
                <a:spcPts val="1200"/>
              </a:spcBef>
            </a:pPr>
            <a:r>
              <a:rPr kumimoji="1" lang="zh-TW" altLang="en-US" dirty="0">
                <a:solidFill>
                  <a:schemeClr val="accent2">
                    <a:lumMod val="75000"/>
                  </a:schemeClr>
                </a:solidFill>
              </a:rPr>
              <a:t>召開成立會議</a:t>
            </a:r>
          </a:p>
          <a:p>
            <a:pPr marL="146050" lvl="1" indent="19050">
              <a:lnSpc>
                <a:spcPct val="100000"/>
              </a:lnSpc>
              <a:spcBef>
                <a:spcPts val="1200"/>
              </a:spcBef>
              <a:buNone/>
            </a:pPr>
            <a:r>
              <a:rPr kumimoji="1" lang="zh-TW" altLang="en-US" sz="2800" dirty="0">
                <a:solidFill>
                  <a:schemeClr val="accent1">
                    <a:lumMod val="75000"/>
                  </a:schemeClr>
                </a:solidFill>
              </a:rPr>
              <a:t>開始組成改善小組時，應召開組成改善小組啟始會議，討論小組負責人、輔導員、小組名稱、小組象徵（如圈徽）、會議召開時間、主席記錄人員之安排等等相關事宜。</a:t>
            </a:r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3ED6B4C6-3F5E-8242-9477-3BBFE3102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8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3665217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dirty="0">
                <a:latin typeface="Arial" charset="0"/>
              </a:rPr>
              <a:t>組成改善小組的過程</a:t>
            </a:r>
            <a:r>
              <a:rPr lang="en-US" altLang="zh-TW" sz="2800" dirty="0">
                <a:latin typeface="Arial" charset="0"/>
              </a:rPr>
              <a:t>2/4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6000" y="1201587"/>
            <a:ext cx="10800000" cy="4208613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1200"/>
              </a:spcBef>
            </a:pPr>
            <a:r>
              <a:rPr kumimoji="1" lang="zh-TW" altLang="en-US" dirty="0">
                <a:solidFill>
                  <a:schemeClr val="accent2">
                    <a:lumMod val="75000"/>
                  </a:schemeClr>
                </a:solidFill>
              </a:rPr>
              <a:t>遴選小組負責人</a:t>
            </a:r>
          </a:p>
          <a:p>
            <a:pPr marL="179388" lvl="1" indent="7938">
              <a:lnSpc>
                <a:spcPct val="100000"/>
              </a:lnSpc>
              <a:spcBef>
                <a:spcPts val="1200"/>
              </a:spcBef>
              <a:buNone/>
            </a:pPr>
            <a:r>
              <a:rPr kumimoji="1" lang="zh-TW" altLang="en-US" sz="2800" dirty="0">
                <a:solidFill>
                  <a:schemeClr val="accent1">
                    <a:lumMod val="75000"/>
                  </a:schemeClr>
                </a:solidFill>
              </a:rPr>
              <a:t>先期可由主管或幹部擔任，待改善小組對活動歷程較熟練時，再由小組成員輪流擔任。小組負責人之主要任務係在活動過程中，主導整個小組改善活動能正常運作，以順利完成每次的改善主題</a:t>
            </a:r>
            <a:r>
              <a:rPr lang="zh-TW" altLang="en-US" sz="2800" dirty="0"/>
              <a:t>。</a:t>
            </a:r>
            <a:endParaRPr lang="en-US" altLang="zh-TW" sz="2800" dirty="0"/>
          </a:p>
          <a:p>
            <a:pPr marL="0" indent="0">
              <a:lnSpc>
                <a:spcPct val="100000"/>
              </a:lnSpc>
              <a:spcBef>
                <a:spcPts val="1200"/>
              </a:spcBef>
            </a:pPr>
            <a:r>
              <a:rPr kumimoji="1" lang="zh-TW" altLang="en-US" dirty="0">
                <a:solidFill>
                  <a:schemeClr val="accent2">
                    <a:lumMod val="75000"/>
                  </a:schemeClr>
                </a:solidFill>
              </a:rPr>
              <a:t>邀聘輔導員</a:t>
            </a:r>
          </a:p>
          <a:p>
            <a:pPr marL="179388" lvl="1" indent="7938">
              <a:lnSpc>
                <a:spcPct val="100000"/>
              </a:lnSpc>
              <a:spcBef>
                <a:spcPts val="1200"/>
              </a:spcBef>
              <a:buNone/>
            </a:pPr>
            <a:r>
              <a:rPr kumimoji="1" lang="zh-TW" altLang="en-US" sz="2800" dirty="0">
                <a:solidFill>
                  <a:schemeClr val="accent1">
                    <a:lumMod val="75000"/>
                  </a:schemeClr>
                </a:solidFill>
              </a:rPr>
              <a:t>一般均邀請直屬主管或對小組改善活動熟悉之其他人員擔任。輔導員之主要任務為指導小組改善活動之進行，於小組改善活動之各個階段給予適當協助。</a:t>
            </a:r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883133C8-2AE6-AD40-AD0A-A2BE4E56E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20F2-E7D0-8E4B-999F-C6C330DB7509}" type="slidenum">
              <a:rPr kumimoji="1" lang="zh-TW" altLang="en-US" smtClean="0"/>
              <a:t>9</a:t>
            </a:fld>
            <a:endParaRPr kumimoji="1" lang="zh-TW" altLang="en-US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513141453"/>
  <p:tag name="MH_LIBRARY" val="GRAPHIC"/>
  <p:tag name="MH_TYPE" val="Other"/>
  <p:tag name="MH_ORDER" val="2"/>
</p:tagLst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</TotalTime>
  <Words>1821</Words>
  <Application>Microsoft Office PowerPoint</Application>
  <PresentationFormat>寬螢幕</PresentationFormat>
  <Paragraphs>237</Paragraphs>
  <Slides>24</Slides>
  <Notes>19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24</vt:i4>
      </vt:variant>
    </vt:vector>
  </HeadingPairs>
  <TitlesOfParts>
    <vt:vector size="28" baseType="lpstr">
      <vt:lpstr>Microsoft YaHei</vt:lpstr>
      <vt:lpstr>Arial</vt:lpstr>
      <vt:lpstr>Calibri</vt:lpstr>
      <vt:lpstr>Office 佈景主題</vt:lpstr>
      <vt:lpstr>改善小組組成</vt:lpstr>
      <vt:lpstr>課程大綱</vt:lpstr>
      <vt:lpstr>PowerPoint 簡報</vt:lpstr>
      <vt:lpstr>組成改善小組的目的</vt:lpstr>
      <vt:lpstr>組成改善小組的原則</vt:lpstr>
      <vt:lpstr>邀集相關人員組成改善小組</vt:lpstr>
      <vt:lpstr>邀集相關人員組成改善小組</vt:lpstr>
      <vt:lpstr>組成改善小組的過程1/4</vt:lpstr>
      <vt:lpstr>組成改善小組的過程2/4</vt:lpstr>
      <vt:lpstr>組成改善小組的過程3/4</vt:lpstr>
      <vt:lpstr>組成改善小組的過程4/4</vt:lpstr>
      <vt:lpstr>PowerPoint 簡報</vt:lpstr>
      <vt:lpstr>輔導員的職責</vt:lpstr>
      <vt:lpstr>小組負責人的職責</vt:lpstr>
      <vt:lpstr>小組成員的職責</vt:lpstr>
      <vt:lpstr>PowerPoint 簡報</vt:lpstr>
      <vt:lpstr>改善小組會議召開的原則</vt:lpstr>
      <vt:lpstr>選擇比較不會受干擾的開會地點</vt:lpstr>
      <vt:lpstr>選擇比較不會受干擾的開會地點</vt:lpstr>
      <vt:lpstr>主持改善小組會議的要領1/2</vt:lpstr>
      <vt:lpstr>主持改善小組會議的要領2/2</vt:lpstr>
      <vt:lpstr>PowerPoint 簡報</vt:lpstr>
      <vt:lpstr>改善小組會議紀錄的撰寫1/2</vt:lpstr>
      <vt:lpstr>改善小組會議紀錄的撰寫2/2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Microsoft Office User</dc:creator>
  <cp:lastModifiedBy>楊 欽榮</cp:lastModifiedBy>
  <cp:revision>22</cp:revision>
  <dcterms:created xsi:type="dcterms:W3CDTF">2021-11-24T11:21:17Z</dcterms:created>
  <dcterms:modified xsi:type="dcterms:W3CDTF">2025-05-13T14:11:50Z</dcterms:modified>
</cp:coreProperties>
</file>