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513" r:id="rId3"/>
    <p:sldId id="507" r:id="rId4"/>
    <p:sldId id="515" r:id="rId5"/>
    <p:sldId id="516" r:id="rId6"/>
    <p:sldId id="517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942092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30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5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EEEEC3-5EBD-4FFA-AA5A-F3DBD5040435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3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EEEEC3-5EBD-4FFA-AA5A-F3DBD5040435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4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9413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EEEEC3-5EBD-4FFA-AA5A-F3DBD5040435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5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999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EEEEC3-5EBD-4FFA-AA5A-F3DBD5040435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6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997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74B3-F31B-5546-982B-B7FF15465BCA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195-BCC1-EA46-9EA6-273E77E410A8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51D9-0393-7F49-90F8-194834AC73E5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ACF5-10D1-1D4F-B7B2-3F3325A25E8E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491E-02D9-2848-9BD6-D494B2D5EDFE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18B24-D10A-9345-8B58-3BD368DF7851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E65E-130E-8F4B-B3F0-3DDC58CB9065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BF31-2DF3-1747-A074-134E9C831204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7D3D-0CBE-B343-89CF-CC05001988A1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12A3-6308-1344-8D2C-CD8BBA45CAFB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5E5-BA68-7244-BBF9-17A5CD5DD9E5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72289-13E1-6845-9775-9518862BB2FB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3E7F-F7D3-9C44-95D0-79309C5097D6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CA36-F00D-4141-BA90-2F46B6BA7BED}" type="datetime1">
              <a:rPr kumimoji="1" lang="zh-TW" altLang="en-US" smtClean="0"/>
              <a:t>2025/3/20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600"/>
            <a:ext cx="9144000" cy="258484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品管圈活動實務工作坊</a:t>
            </a:r>
            <a:br>
              <a:rPr kumimoji="1" lang="en-US" altLang="zh-TW" sz="7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課程簡介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DC70BA3-1067-5843-A832-5480E546C0CB}"/>
              </a:ext>
            </a:extLst>
          </p:cNvPr>
          <p:cNvSpPr/>
          <p:nvPr/>
        </p:nvSpPr>
        <p:spPr>
          <a:xfrm>
            <a:off x="3583258" y="4316632"/>
            <a:ext cx="50254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  <a:p>
            <a:pPr algn="ctr"/>
            <a:r>
              <a:rPr kumimoji="1" lang="en-US" altLang="zh-TW" sz="280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2024-03-20</a:t>
            </a:r>
            <a:endParaRPr kumimoji="1" lang="zh-TW" altLang="en-US" sz="32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74C84F-9A7C-7948-B402-247BBBE38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953" y="339724"/>
            <a:ext cx="8738091" cy="704850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楊欽榮  顧問</a:t>
            </a:r>
            <a:r>
              <a:rPr kumimoji="1" lang="zh-TW" altLang="en-US" sz="3600" dirty="0">
                <a:solidFill>
                  <a:srgbClr val="521B93"/>
                </a:solidFill>
              </a:rPr>
              <a:t>師簡歷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69B12C-9E13-A142-99E2-1677B16F6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01724"/>
            <a:ext cx="11277600" cy="5470526"/>
          </a:xfrm>
          <a:ln>
            <a:noFill/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kumimoji="1" lang="zh-TW" altLang="en-US" sz="2200" dirty="0">
                <a:solidFill>
                  <a:schemeClr val="accent2">
                    <a:lumMod val="75000"/>
                  </a:schemeClr>
                </a:solidFill>
              </a:rPr>
              <a:t>博識企管顧問公司   副總經理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臺灣大學健康政策與管理研究所・臺北工專工業工程與管理科</a:t>
            </a:r>
            <a:endParaRPr kumimoji="1" lang="en-US" altLang="zh-TW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國家醫療品質獎評審委員・醫策會醫療品質學院講師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中華民國內部稽核師・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ISO 9001 Leader Assessor</a:t>
            </a:r>
            <a:endParaRPr kumimoji="1" lang="zh-TW" altLang="en-US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神通電腦教育、豐興鋼鐵、晉辰科技等機構管理、企劃部門主管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TQM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活動（品管圈、專案、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FMEA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RCA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、標竿學習、提案改善、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5S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）、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ISO</a:t>
            </a: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國際驗證、醫院評鑑、內控制度建立、策略規劃與平衡計分卡、經營管理與服務品質系列講座 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200" dirty="0">
                <a:solidFill>
                  <a:schemeClr val="accent2">
                    <a:lumMod val="75000"/>
                  </a:schemeClr>
                </a:solidFill>
              </a:rPr>
              <a:t>輔導各公民營企業組織</a:t>
            </a:r>
            <a:r>
              <a:rPr kumimoji="1" lang="en-US" altLang="zh-TW" sz="2200" dirty="0">
                <a:solidFill>
                  <a:schemeClr val="accent2">
                    <a:lumMod val="75000"/>
                  </a:schemeClr>
                </a:solidFill>
              </a:rPr>
              <a:t>TQM</a:t>
            </a:r>
            <a:r>
              <a:rPr kumimoji="1" lang="zh-TW" altLang="en-US" sz="2200" dirty="0">
                <a:solidFill>
                  <a:schemeClr val="accent2">
                    <a:lumMod val="75000"/>
                  </a:schemeClr>
                </a:solidFill>
              </a:rPr>
              <a:t>、</a:t>
            </a:r>
            <a:r>
              <a:rPr kumimoji="1" lang="en-US" altLang="zh-TW" sz="2200" dirty="0">
                <a:solidFill>
                  <a:schemeClr val="accent2">
                    <a:lumMod val="75000"/>
                  </a:schemeClr>
                </a:solidFill>
              </a:rPr>
              <a:t>ISO</a:t>
            </a:r>
            <a:r>
              <a:rPr kumimoji="1" lang="zh-TW" altLang="en-US" sz="2200" dirty="0">
                <a:solidFill>
                  <a:schemeClr val="accent2">
                    <a:lumMod val="75000"/>
                  </a:schemeClr>
                </a:solidFill>
              </a:rPr>
              <a:t>超過</a:t>
            </a:r>
            <a:r>
              <a:rPr kumimoji="1" lang="en-US" altLang="zh-TW" sz="2200" dirty="0">
                <a:solidFill>
                  <a:schemeClr val="accent2">
                    <a:lumMod val="75000"/>
                  </a:schemeClr>
                </a:solidFill>
              </a:rPr>
              <a:t>150</a:t>
            </a:r>
            <a:r>
              <a:rPr kumimoji="1" lang="zh-TW" altLang="en-US" sz="2200" dirty="0">
                <a:solidFill>
                  <a:schemeClr val="accent2">
                    <a:lumMod val="75000"/>
                  </a:schemeClr>
                </a:solidFill>
              </a:rPr>
              <a:t>家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kumimoji="1" lang="zh-TW" altLang="en-US" sz="2200" dirty="0">
                <a:solidFill>
                  <a:schemeClr val="accent1">
                    <a:lumMod val="75000"/>
                  </a:schemeClr>
                </a:solidFill>
              </a:rPr>
              <a:t>花蓮慈濟、臺中榮總、高雄榮總、成大附醫、三軍總醫院、高醫附醫、高雄長庚、亞東醫院、雙和醫院、臺中榮總埔里、嘉義、灣橋分院、高雄榮總臺南、屏東分院、臺北榮總員山、玉里、鳳林、臺東分院、衛生福利部臺北、桃園、苗栗、臺中、豐原、彰化、南投、嘉義、朴子、臺南、新營、旗山、屏東、臺東、花蓮、金門、澎湖醫院、恆春旅遊醫院、八里、樂生、草屯療養院、胸腔病院、臺大醫院新竹、竹東分院、高雄市立聯合、大同、小港、凱旋醫院、嘉義基督教、員林基督教、臺東基督教醫院、聖馬爾定、若瑟醫院、羅東博愛醫院、中國附醫北港醫院、新竹醫院、嘉義長庚醫院、恩主公醫院、</a:t>
            </a:r>
            <a:r>
              <a:rPr kumimoji="1" lang="en-US" altLang="zh-TW" sz="2200" dirty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83BBBF4E-9113-8444-A423-F4EE4C49D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8" r="9547" b="28217"/>
          <a:stretch>
            <a:fillRect/>
          </a:stretch>
        </p:blipFill>
        <p:spPr bwMode="auto">
          <a:xfrm>
            <a:off x="9437444" y="1101724"/>
            <a:ext cx="13033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8DDC635-85B4-6446-912C-B6986095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431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9150" y="1417763"/>
            <a:ext cx="6106793" cy="4022474"/>
          </a:xfr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1" lang="zh-TW" altLang="en-US" sz="2400" dirty="0">
                <a:solidFill>
                  <a:schemeClr val="accent2">
                    <a:lumMod val="75000"/>
                  </a:schemeClr>
                </a:solidFill>
              </a:rPr>
              <a:t>改善小組組成</a:t>
            </a:r>
            <a:endParaRPr kumimoji="1" lang="en-US" altLang="zh-TW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1857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一、組成改善小組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1857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二、改善小組各角色之職責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1857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三、改善小組會議的召開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1857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四、改善小組會議紀錄的撰寫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kumimoji="1" lang="zh-TW" altLang="en-US" sz="2400" dirty="0">
                <a:solidFill>
                  <a:schemeClr val="accent2">
                    <a:lumMod val="75000"/>
                  </a:schemeClr>
                </a:solidFill>
              </a:rPr>
              <a:t>問題解決型</a:t>
            </a:r>
            <a:r>
              <a:rPr kumimoji="1" lang="en-US" altLang="zh-TW" sz="2400" dirty="0">
                <a:solidFill>
                  <a:schemeClr val="accent2">
                    <a:lumMod val="75000"/>
                  </a:schemeClr>
                </a:solidFill>
              </a:rPr>
              <a:t>QC Story	</a:t>
            </a:r>
          </a:p>
          <a:p>
            <a:pPr marL="858838" indent="-6350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一、問題解決型</a:t>
            </a:r>
            <a:r>
              <a:rPr kumimoji="1" lang="en-US" altLang="zh-TW" sz="2400" dirty="0">
                <a:solidFill>
                  <a:schemeClr val="accent1">
                    <a:lumMod val="75000"/>
                  </a:schemeClr>
                </a:solidFill>
              </a:rPr>
              <a:t>QC Story</a:t>
            </a: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流程圖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858838" indent="-6350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二、問題解決型</a:t>
            </a:r>
            <a:r>
              <a:rPr kumimoji="1" lang="en-US" altLang="zh-TW" sz="2400" dirty="0">
                <a:solidFill>
                  <a:schemeClr val="accent1">
                    <a:lumMod val="75000"/>
                  </a:schemeClr>
                </a:solidFill>
              </a:rPr>
              <a:t>QC Story</a:t>
            </a: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各階段活動重點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858838" indent="-6350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sz="2400" dirty="0">
                <a:solidFill>
                  <a:schemeClr val="accent1">
                    <a:lumMod val="75000"/>
                  </a:schemeClr>
                </a:solidFill>
              </a:rPr>
              <a:t>三、問題解決型品管圈與護理專案比較</a:t>
            </a:r>
            <a:endParaRPr kumimoji="1" lang="en-US" altLang="zh-TW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6925943" y="1417763"/>
            <a:ext cx="4673601" cy="4498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1" lang="zh-TW" altLang="en-US" sz="2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問題解決型</a:t>
            </a:r>
            <a:r>
              <a:rPr kumimoji="1" lang="en-US" altLang="zh-TW" sz="2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QC Story</a:t>
            </a:r>
            <a:r>
              <a:rPr kumimoji="1" lang="zh-TW" altLang="en-US" sz="2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步驟解析</a:t>
            </a:r>
            <a:endParaRPr kumimoji="1" lang="en-US" altLang="zh-TW" sz="2400" b="1" dirty="0">
              <a:solidFill>
                <a:schemeClr val="accent2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０、圖表製作原則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一、主題選定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二、活動計畫擬定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三、現狀把握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四、目標設定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五、解析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六、對策擬定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七、對策實施與檢討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八、效果確認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九、標準化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1591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4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十、檢討及改進</a:t>
            </a:r>
            <a:endParaRPr kumimoji="1" lang="en-US" altLang="zh-TW" sz="24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endParaRPr kumimoji="1" lang="en-US" altLang="zh-TW" sz="2400" b="1" dirty="0">
              <a:solidFill>
                <a:schemeClr val="accent2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DAC2B45-7097-FC47-961E-FB929399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課程大綱 </a:t>
            </a:r>
            <a:r>
              <a:rPr kumimoji="1" lang="en-US" altLang="zh-TW" sz="3600" dirty="0"/>
              <a:t>I</a:t>
            </a:r>
            <a:endParaRPr kumimoji="1" lang="zh-TW" altLang="en-US" sz="3600" dirty="0">
              <a:solidFill>
                <a:srgbClr val="521B93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742C312-8164-914E-9C97-FACF4F46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  <p:bldP spid="501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3968" y="1406777"/>
            <a:ext cx="9153771" cy="4022474"/>
          </a:xfr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kumimoji="1" lang="zh-TW" altLang="en-US" sz="3200" dirty="0">
                <a:solidFill>
                  <a:schemeClr val="accent2">
                    <a:lumMod val="75000"/>
                  </a:schemeClr>
                </a:solidFill>
              </a:rPr>
              <a:t>問題解決型與課題達成型</a:t>
            </a:r>
            <a:r>
              <a:rPr kumimoji="1" lang="en-US" altLang="zh-TW" sz="3200" dirty="0">
                <a:solidFill>
                  <a:schemeClr val="accent2">
                    <a:lumMod val="75000"/>
                  </a:schemeClr>
                </a:solidFill>
              </a:rPr>
              <a:t>QC Story</a:t>
            </a:r>
            <a:r>
              <a:rPr kumimoji="1" lang="zh-TW" altLang="en-US" sz="3200" dirty="0">
                <a:solidFill>
                  <a:schemeClr val="accent2">
                    <a:lumMod val="75000"/>
                  </a:schemeClr>
                </a:solidFill>
              </a:rPr>
              <a:t>之選擇與差異</a:t>
            </a: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一、課題達成型與問題解決型的適用範圍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二、課題達成型</a:t>
            </a:r>
            <a:r>
              <a:rPr kumimoji="1" lang="en-US" altLang="zh-TW" sz="3200" dirty="0">
                <a:solidFill>
                  <a:schemeClr val="accent1">
                    <a:lumMod val="75000"/>
                  </a:schemeClr>
                </a:solidFill>
              </a:rPr>
              <a:t>V.S</a:t>
            </a: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問題解決型類型選定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三、課題達成型</a:t>
            </a:r>
            <a:r>
              <a:rPr kumimoji="1" lang="en-US" altLang="zh-TW" sz="3200" dirty="0">
                <a:solidFill>
                  <a:schemeClr val="accent1">
                    <a:lumMod val="75000"/>
                  </a:schemeClr>
                </a:solidFill>
              </a:rPr>
              <a:t>V.S</a:t>
            </a: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問題解決型改善步驟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四、課題達成型</a:t>
            </a:r>
            <a:r>
              <a:rPr kumimoji="1" lang="en-US" altLang="zh-TW" sz="3200" dirty="0">
                <a:solidFill>
                  <a:schemeClr val="accent1">
                    <a:lumMod val="75000"/>
                  </a:schemeClr>
                </a:solidFill>
              </a:rPr>
              <a:t>QC Story</a:t>
            </a: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流程圖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五、課題達成型</a:t>
            </a:r>
            <a:r>
              <a:rPr kumimoji="1" lang="en-US" altLang="zh-TW" sz="3200" dirty="0">
                <a:solidFill>
                  <a:schemeClr val="accent1">
                    <a:lumMod val="75000"/>
                  </a:schemeClr>
                </a:solidFill>
              </a:rPr>
              <a:t>QC Story</a:t>
            </a: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各階段活動重點	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六、課題達成型與問題解決型差異步驟說明</a:t>
            </a:r>
            <a:endParaRPr kumimoji="1" lang="en-US" altLang="zh-TW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DAC2B45-7097-FC47-961E-FB929399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課程大綱 </a:t>
            </a:r>
            <a:r>
              <a:rPr kumimoji="1" lang="en-US" altLang="zh-TW" sz="3600" dirty="0"/>
              <a:t>II</a:t>
            </a:r>
            <a:endParaRPr kumimoji="1" lang="zh-TW" altLang="en-US" sz="3600" dirty="0">
              <a:solidFill>
                <a:srgbClr val="521B93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742C312-8164-914E-9C97-FACF4F46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0558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9648" y="1417763"/>
            <a:ext cx="3897632" cy="4022474"/>
          </a:xfr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報告書及簡報製作</a:t>
            </a:r>
            <a:endParaRPr kumimoji="1" lang="en-US" altLang="zh-TW" dirty="0">
              <a:solidFill>
                <a:schemeClr val="accent2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一、報告撰寫的步驟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二、報告撰寫的原則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三、簡報製作的步驟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四、簡報字體的安排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五、簡報圖表的安排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六、簡報製作的原則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七、簡報製作的禁忌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八、顏色心理學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6096001" y="1387727"/>
            <a:ext cx="5046344" cy="440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1" lang="zh-TW" altLang="en-US" sz="2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成果發表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一、發表前的準備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二、發表進行時的應用技巧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三、發表內容的掌握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四、肢體語言的應用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五、簡報器的使用技巧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六、舒緩緊張的方法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七、應避免的聲音障礙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八、掌控時間的技巧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373063" indent="0" eaLnBrk="1" hangingPunct="1">
              <a:spcBef>
                <a:spcPts val="0"/>
              </a:spcBef>
              <a:buNone/>
              <a:defRPr/>
            </a:pPr>
            <a:r>
              <a:rPr kumimoji="1" lang="zh-TW" altLang="en-US" sz="28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九、答覆問題的方法</a:t>
            </a:r>
            <a:endParaRPr kumimoji="1" lang="en-US" altLang="zh-TW" sz="2800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DAC2B45-7097-FC47-961E-FB929399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課程大綱 </a:t>
            </a:r>
            <a:r>
              <a:rPr kumimoji="1" lang="en-US" altLang="zh-TW" sz="3600" dirty="0"/>
              <a:t>IV</a:t>
            </a:r>
            <a:endParaRPr kumimoji="1" lang="zh-TW" altLang="en-US" sz="3600" dirty="0">
              <a:solidFill>
                <a:srgbClr val="521B93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742C312-8164-914E-9C97-FACF4F46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4707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  <p:bldP spid="501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4125" y="1390203"/>
            <a:ext cx="8243750" cy="4914056"/>
          </a:xfr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2400"/>
              </a:spcBef>
              <a:defRPr/>
            </a:pPr>
            <a:r>
              <a:rPr kumimoji="1" lang="zh-TW" altLang="en-US" sz="4100" dirty="0">
                <a:solidFill>
                  <a:schemeClr val="accent2">
                    <a:lumMod val="75000"/>
                  </a:schemeClr>
                </a:solidFill>
              </a:rPr>
              <a:t>基本電腦品管工具應用</a:t>
            </a:r>
            <a:endParaRPr kumimoji="1" lang="en-US" altLang="zh-TW" sz="41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一、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Google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於資料搜尋之應用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二、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Microsoft Word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於報告撰寫之應用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三、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Microsoft Visio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於圖形繪製之應用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四、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Chat GPT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人工智慧之輔助應用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五、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Microsoft Bing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人工智慧之輔助繪圖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六、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Microsoft Excel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於統計圖製作之應用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223838" indent="17463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七、</a:t>
            </a:r>
            <a:r>
              <a:rPr kumimoji="1" lang="en-US" altLang="zh-TW" sz="3600" dirty="0">
                <a:solidFill>
                  <a:schemeClr val="accent1">
                    <a:lumMod val="75000"/>
                  </a:schemeClr>
                </a:solidFill>
              </a:rPr>
              <a:t>Microsoft PowerPoint</a:t>
            </a:r>
            <a:r>
              <a:rPr kumimoji="1" lang="zh-TW" altLang="en-US" sz="3600" dirty="0">
                <a:solidFill>
                  <a:schemeClr val="accent1">
                    <a:lumMod val="75000"/>
                  </a:schemeClr>
                </a:solidFill>
              </a:rPr>
              <a:t>於簡報製播之應用</a:t>
            </a:r>
            <a:endParaRPr kumimoji="1" lang="en-US" altLang="zh-TW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DAC2B45-7097-FC47-961E-FB929399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課程大綱 </a:t>
            </a:r>
            <a:r>
              <a:rPr kumimoji="1" lang="en-US" altLang="zh-TW" sz="3600" dirty="0"/>
              <a:t>IV</a:t>
            </a:r>
            <a:endParaRPr kumimoji="1" lang="zh-TW" altLang="en-US" sz="3600" dirty="0">
              <a:solidFill>
                <a:srgbClr val="521B93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742C312-8164-914E-9C97-FACF4F46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3690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728</Words>
  <Application>Microsoft Office PowerPoint</Application>
  <PresentationFormat>寬螢幕</PresentationFormat>
  <Paragraphs>81</Paragraphs>
  <Slides>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Arial Unicode MS</vt:lpstr>
      <vt:lpstr>Microsoft YaHei</vt:lpstr>
      <vt:lpstr>Arial</vt:lpstr>
      <vt:lpstr>Calibri</vt:lpstr>
      <vt:lpstr>Office 佈景主題</vt:lpstr>
      <vt:lpstr>品管圈活動實務工作坊 課程簡介</vt:lpstr>
      <vt:lpstr>楊欽榮  顧問師簡歷</vt:lpstr>
      <vt:lpstr>課程大綱 I</vt:lpstr>
      <vt:lpstr>課程大綱 II</vt:lpstr>
      <vt:lpstr>課程大綱 IV</vt:lpstr>
      <vt:lpstr>課程大綱 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27</cp:revision>
  <dcterms:created xsi:type="dcterms:W3CDTF">2021-11-24T11:21:17Z</dcterms:created>
  <dcterms:modified xsi:type="dcterms:W3CDTF">2025-03-20T06:17:16Z</dcterms:modified>
</cp:coreProperties>
</file>